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145707252" r:id="rId2"/>
    <p:sldId id="287" r:id="rId3"/>
    <p:sldId id="970" r:id="rId4"/>
    <p:sldId id="396" r:id="rId5"/>
    <p:sldId id="2145707324" r:id="rId6"/>
    <p:sldId id="972" r:id="rId7"/>
    <p:sldId id="966" r:id="rId8"/>
    <p:sldId id="2145707316" r:id="rId9"/>
    <p:sldId id="2145707211" r:id="rId10"/>
    <p:sldId id="2145707225" r:id="rId11"/>
    <p:sldId id="2145707319" r:id="rId12"/>
    <p:sldId id="2145707325" r:id="rId13"/>
    <p:sldId id="2145707309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pos="347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815"/>
    <a:srgbClr val="9CB81F"/>
    <a:srgbClr val="A4B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19"/>
    <p:restoredTop sz="95788"/>
  </p:normalViewPr>
  <p:slideViewPr>
    <p:cSldViewPr snapToGrid="0" showGuides="1">
      <p:cViewPr varScale="1">
        <p:scale>
          <a:sx n="106" d="100"/>
          <a:sy n="106" d="100"/>
        </p:scale>
        <p:origin x="208" y="320"/>
      </p:cViewPr>
      <p:guideLst>
        <p:guide orient="horz" pos="2183"/>
        <p:guide pos="3840"/>
        <p:guide orient="horz" pos="346"/>
        <p:guide pos="347"/>
        <p:guide orient="horz" pos="3929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PT" dirty="0"/>
          </a:p>
        </p:txBody>
      </p:sp>
    </p:spTree>
    <p:extLst>
      <p:ext uri="{BB962C8B-B14F-4D97-AF65-F5344CB8AC3E}">
        <p14:creationId xmlns:p14="http://schemas.microsoft.com/office/powerpoint/2010/main" val="2191126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38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3970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97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544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0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725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7050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61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531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0CD0D3FCB87A40E30B0A9CE98D301E12.dms.sberbank.ru/0CD0D3FCB87A40E30B0A9CE98D301E12-EC9C8A767D49961B65E591AD4D66B9B8-281C877C3C02A30A46DC844ABE8FBF59/1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23A886-5559-C04B-BBD4-632D66683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546"/>
          <a:stretch/>
        </p:blipFill>
        <p:spPr>
          <a:xfrm>
            <a:off x="3348211" y="0"/>
            <a:ext cx="4567689" cy="30867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14150E-FFD9-094F-8465-B2EBF20A4133}"/>
              </a:ext>
            </a:extLst>
          </p:cNvPr>
          <p:cNvSpPr/>
          <p:nvPr userDrawn="1"/>
        </p:nvSpPr>
        <p:spPr>
          <a:xfrm>
            <a:off x="10703657" y="348753"/>
            <a:ext cx="115684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700" b="0" i="0" dirty="0">
                <a:solidFill>
                  <a:srgbClr val="CDCDCD"/>
                </a:solidFill>
                <a:latin typeface="Gotham" panose="02000604040000020004" pitchFamily="2" charset="0"/>
                <a:cs typeface="Gotham Pro Medium" panose="02000603030000020004" pitchFamily="2" charset="0"/>
              </a:rPr>
              <a:t>Всероссийская образовательная акция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F22AF7-528C-FD41-B77F-5B72BB4A1A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8721" y="415658"/>
            <a:ext cx="1149210" cy="318531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A545958A-7CD4-EF4C-B673-FBD2414A92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1725613"/>
            <a:ext cx="10929937" cy="394176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3842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pos="302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41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1_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06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E787D-A459-D2E7-FD9A-962B56D22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387942-22FD-1046-4A8E-CB15BB1D9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2E336-18EE-5DC8-B174-B39F05DF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9C2B-CD3A-6040-9777-55374307FB0C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0933EA-E19B-E626-FA29-4B143017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824A2-35D5-21DF-51E5-3523B2C5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A6BF-4A55-1B46-9174-72E97DF97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7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 0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92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1_Пустой слайд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597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8520" y="-14747"/>
            <a:ext cx="808227" cy="802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  <p:pic>
        <p:nvPicPr>
          <p:cNvPr id="403" name="Рисунок 402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04" name="Рисунок 403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05" name="Рисунок 404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06" name="Рисунок 405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07" name="Рисунок 406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08" name="Рисунок 407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09" name="Рисунок 408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0" name="Рисунок 409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1" name="Рисунок 410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2" name="Рисунок 411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3" name="Рисунок 412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4" name="Рисунок 413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5" name="Рисунок 414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6" name="Рисунок 415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7" name="Рисунок 416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8" name="Рисунок 417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9" name="Рисунок 418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0" name="Рисунок 419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1" name="Рисунок 420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2" name="Рисунок 421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3" name="Рисунок 422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4" name="Рисунок 423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5" name="Рисунок 424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6" name="Рисунок 425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7" name="Рисунок 426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8" name="Рисунок 427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9" name="Рисунок 428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0" name="Рисунок 429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1" name="Рисунок 430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2" name="Рисунок 431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3" name="Рисунок 432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4" name="Рисунок 433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5" name="Рисунок 434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6" name="Рисунок 435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7" name="Рисунок 436" descr="http://0CD0D3FCB87A40E30B0A9CE98D301E12.dms.sberbank.ru/0CD0D3FCB87A40E30B0A9CE98D301E12-EC9C8A767D49961B65E591AD4D66B9B8-281C877C3C02A30A46DC844ABE8FBF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05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62" r:id="rId8"/>
    <p:sldLayoutId id="2147483663" r:id="rId9"/>
    <p:sldLayoutId id="2147483664" r:id="rId10"/>
    <p:sldLayoutId id="2147483665" r:id="rId11"/>
    <p:sldLayoutId id="2147483668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emf"/><Relationship Id="rId5" Type="http://schemas.openxmlformats.org/officeDocument/2006/relationships/image" Target="../media/image30.gi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emf"/><Relationship Id="rId5" Type="http://schemas.openxmlformats.org/officeDocument/2006/relationships/image" Target="../media/image32.gif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emf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gif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gif"/><Relationship Id="rId5" Type="http://schemas.openxmlformats.org/officeDocument/2006/relationships/image" Target="../media/image25.emf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-1"/>
            <a:ext cx="12192000" cy="394196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0A9DE3-46CD-864E-6706-21BC3537D3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47" y="-2911987"/>
            <a:ext cx="6844693" cy="66780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FDB57-7E42-C64A-91C0-A8ADAE9D2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016976"/>
            <a:ext cx="11314176" cy="2478361"/>
          </a:xfrm>
        </p:spPr>
        <p:txBody>
          <a:bodyPr>
            <a:normAutofit/>
          </a:bodyPr>
          <a:lstStyle/>
          <a:p>
            <a:r>
              <a:rPr lang="ru-RU" sz="6600" b="1" cap="all" spc="100" dirty="0">
                <a:solidFill>
                  <a:schemeClr val="bg1"/>
                </a:solidFill>
                <a:latin typeface="Proxima Nova Th" panose="02000506030000020004" pitchFamily="50" charset="0"/>
                <a:cs typeface="Arial"/>
                <a:sym typeface="Arial"/>
              </a:rPr>
              <a:t>Академия </a:t>
            </a:r>
            <a:r>
              <a:rPr lang="ru-RU" sz="6600" b="1" cap="all" spc="100" dirty="0" err="1">
                <a:solidFill>
                  <a:schemeClr val="bg1"/>
                </a:solidFill>
                <a:latin typeface="Proxima Nova Th" panose="02000506030000020004" pitchFamily="50" charset="0"/>
                <a:cs typeface="Arial"/>
                <a:sym typeface="Arial"/>
              </a:rPr>
              <a:t>ии</a:t>
            </a:r>
            <a:endParaRPr lang="ru-RU" sz="6600" b="1" cap="all" spc="100" dirty="0">
              <a:solidFill>
                <a:schemeClr val="bg1"/>
              </a:solidFill>
              <a:latin typeface="Proxima Nova Th" panose="02000506030000020004" pitchFamily="50" charset="0"/>
              <a:cs typeface="Arial"/>
              <a:sym typeface="Arial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980819A-9CB6-FD32-70E1-A813A6ED325C}"/>
              </a:ext>
            </a:extLst>
          </p:cNvPr>
          <p:cNvSpPr txBox="1"/>
          <p:nvPr/>
        </p:nvSpPr>
        <p:spPr>
          <a:xfrm>
            <a:off x="-119102" y="5600376"/>
            <a:ext cx="12430203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90000"/>
              </a:lnSpc>
              <a:defRPr sz="7200" b="1" cap="all" spc="100">
                <a:ln w="9525" cap="flat">
                  <a:solidFill>
                    <a:srgbClr val="000000">
                      <a:alpha val="24000"/>
                    </a:srgbClr>
                  </a:solidFill>
                  <a:prstDash val="solid"/>
                  <a:round/>
                </a:ln>
                <a:noFill/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sz="7700" dirty="0" err="1"/>
              <a:t>aI</a:t>
            </a:r>
            <a:r>
              <a:rPr sz="7700" dirty="0"/>
              <a:t>-academy for teens</a:t>
            </a:r>
            <a:br>
              <a:rPr sz="7700" dirty="0"/>
            </a:br>
            <a:endParaRPr sz="7700" dirty="0"/>
          </a:p>
        </p:txBody>
      </p:sp>
      <p:sp>
        <p:nvSpPr>
          <p:cNvPr id="6" name="Google Shape;85;p21">
            <a:extLst>
              <a:ext uri="{FF2B5EF4-FFF2-40B4-BE49-F238E27FC236}">
                <a16:creationId xmlns:a16="http://schemas.microsoft.com/office/drawing/2014/main" id="{87A406D2-ADB6-824A-1F41-F61A65781416}"/>
              </a:ext>
            </a:extLst>
          </p:cNvPr>
          <p:cNvSpPr/>
          <p:nvPr/>
        </p:nvSpPr>
        <p:spPr>
          <a:xfrm rot="-1358810">
            <a:off x="1037004" y="1067423"/>
            <a:ext cx="2144516" cy="1911779"/>
          </a:xfrm>
          <a:custGeom>
            <a:avLst/>
            <a:gdLst/>
            <a:ahLst/>
            <a:cxnLst/>
            <a:rect l="l" t="t" r="r" b="b"/>
            <a:pathLst>
              <a:path w="3686173" h="3286125" extrusionOk="0">
                <a:moveTo>
                  <a:pt x="400050" y="542925"/>
                </a:moveTo>
                <a:lnTo>
                  <a:pt x="1609718" y="1114416"/>
                </a:lnTo>
                <a:lnTo>
                  <a:pt x="2143124" y="0"/>
                </a:lnTo>
                <a:lnTo>
                  <a:pt x="2419355" y="1114416"/>
                </a:lnTo>
                <a:lnTo>
                  <a:pt x="3314698" y="800100"/>
                </a:lnTo>
                <a:lnTo>
                  <a:pt x="2781311" y="1657350"/>
                </a:lnTo>
                <a:lnTo>
                  <a:pt x="3686173" y="2343150"/>
                </a:lnTo>
                <a:lnTo>
                  <a:pt x="2333630" y="2171709"/>
                </a:lnTo>
                <a:lnTo>
                  <a:pt x="2314574" y="3286125"/>
                </a:lnTo>
                <a:lnTo>
                  <a:pt x="1581143" y="2286009"/>
                </a:lnTo>
                <a:lnTo>
                  <a:pt x="0" y="2314575"/>
                </a:lnTo>
                <a:lnTo>
                  <a:pt x="1047737" y="1600200"/>
                </a:lnTo>
                <a:lnTo>
                  <a:pt x="400050" y="542925"/>
                </a:lnTo>
                <a:close/>
              </a:path>
            </a:pathLst>
          </a:custGeom>
          <a:solidFill>
            <a:srgbClr val="9CB8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86;p21">
            <a:extLst>
              <a:ext uri="{FF2B5EF4-FFF2-40B4-BE49-F238E27FC236}">
                <a16:creationId xmlns:a16="http://schemas.microsoft.com/office/drawing/2014/main" id="{2F3F64F5-E403-8725-E256-C01345D46B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682588">
            <a:off x="7183024" y="1357865"/>
            <a:ext cx="3386586" cy="27294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-36417" y="3501639"/>
            <a:ext cx="12347518" cy="830997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98246" y="3489259"/>
            <a:ext cx="8595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cap="all" spc="100" dirty="0">
                <a:solidFill>
                  <a:schemeClr val="bg1"/>
                </a:solidFill>
                <a:latin typeface="Proxima Nova Th" panose="02000506030000020004" pitchFamily="50" charset="0"/>
              </a:rPr>
              <a:t>Для школьников</a:t>
            </a:r>
            <a:endParaRPr lang="ru-RU" sz="4800" b="1" cap="all" spc="100" dirty="0">
              <a:solidFill>
                <a:schemeClr val="bg1"/>
              </a:solidFill>
              <a:latin typeface="Proxima Nova Th" panose="02000506030000020004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3930B2F-FF4E-8988-7918-53A83FAFB483}"/>
              </a:ext>
            </a:extLst>
          </p:cNvPr>
          <p:cNvGrpSpPr/>
          <p:nvPr/>
        </p:nvGrpSpPr>
        <p:grpSpPr>
          <a:xfrm>
            <a:off x="3778967" y="381431"/>
            <a:ext cx="4634065" cy="981858"/>
            <a:chOff x="8460116" y="447932"/>
            <a:chExt cx="3478053" cy="73692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25F8C12-1E1B-6F0D-5775-BF98E8105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4687" y="447932"/>
              <a:ext cx="1773482" cy="73692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E96C223-B879-7F42-45ED-8673D27ED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60116" y="588658"/>
              <a:ext cx="1566814" cy="506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46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8"/>
          <p:cNvSpPr/>
          <p:nvPr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48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>
            <a:off x="-453016" y="760049"/>
            <a:ext cx="9654752" cy="94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17;p48">
            <a:extLst>
              <a:ext uri="{FF2B5EF4-FFF2-40B4-BE49-F238E27FC236}">
                <a16:creationId xmlns:a16="http://schemas.microsoft.com/office/drawing/2014/main" id="{E97134BF-39FD-4290-B3C1-EABFC8E011C0}"/>
              </a:ext>
            </a:extLst>
          </p:cNvPr>
          <p:cNvSpPr/>
          <p:nvPr/>
        </p:nvSpPr>
        <p:spPr>
          <a:xfrm>
            <a:off x="7978504" y="1813880"/>
            <a:ext cx="3244679" cy="32446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18;p48">
            <a:extLst>
              <a:ext uri="{FF2B5EF4-FFF2-40B4-BE49-F238E27FC236}">
                <a16:creationId xmlns:a16="http://schemas.microsoft.com/office/drawing/2014/main" id="{A6B5E611-C0CF-C5E7-5E39-2DE9AEB3C57C}"/>
              </a:ext>
            </a:extLst>
          </p:cNvPr>
          <p:cNvSpPr/>
          <p:nvPr/>
        </p:nvSpPr>
        <p:spPr>
          <a:xfrm>
            <a:off x="7633855" y="1481978"/>
            <a:ext cx="3934258" cy="399972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12C8C-9BFE-6022-05D5-D88C35B016CF}"/>
              </a:ext>
            </a:extLst>
          </p:cNvPr>
          <p:cNvSpPr/>
          <p:nvPr/>
        </p:nvSpPr>
        <p:spPr>
          <a:xfrm>
            <a:off x="0" y="549275"/>
            <a:ext cx="4157664" cy="77218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Google Shape;516;p48">
            <a:extLst>
              <a:ext uri="{FF2B5EF4-FFF2-40B4-BE49-F238E27FC236}">
                <a16:creationId xmlns:a16="http://schemas.microsoft.com/office/drawing/2014/main" id="{917715E3-18AA-0A04-4358-C713254AB86A}"/>
              </a:ext>
            </a:extLst>
          </p:cNvPr>
          <p:cNvSpPr txBox="1">
            <a:spLocks/>
          </p:cNvSpPr>
          <p:nvPr/>
        </p:nvSpPr>
        <p:spPr>
          <a:xfrm>
            <a:off x="458303" y="638371"/>
            <a:ext cx="10687566" cy="57616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Font typeface="Arial"/>
              <a:buNone/>
            </a:pPr>
            <a:r>
              <a:rPr lang="ru-RU" sz="4800" b="1" cap="all" dirty="0">
                <a:solidFill>
                  <a:schemeClr val="tx1"/>
                </a:solidFill>
                <a:latin typeface="Proxima Nova Rg"/>
              </a:rPr>
              <a:t>обучение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3A192-3E3A-3B62-3ECC-A57BF0BA99B5}"/>
              </a:ext>
            </a:extLst>
          </p:cNvPr>
          <p:cNvSpPr txBox="1"/>
          <p:nvPr/>
        </p:nvSpPr>
        <p:spPr>
          <a:xfrm>
            <a:off x="1338941" y="2204357"/>
            <a:ext cx="320376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b="1" dirty="0">
                <a:solidFill>
                  <a:srgbClr val="9CB81F"/>
                </a:solidFill>
                <a:latin typeface="Proxima Nova Rg"/>
              </a:rPr>
              <a:t>Онлайн-курс</a:t>
            </a:r>
            <a:br>
              <a:rPr lang="ru-RU" sz="4000" b="1" dirty="0">
                <a:solidFill>
                  <a:schemeClr val="bg1"/>
                </a:solidFill>
                <a:latin typeface="Proxima Nova Rg"/>
              </a:rPr>
            </a:br>
            <a:endParaRPr lang="ru-PT" sz="4000" b="1" dirty="0">
              <a:solidFill>
                <a:schemeClr val="bg1"/>
              </a:solidFill>
              <a:latin typeface="Proxima Nova Rg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28ED7B-4000-112C-6B12-F0A8B62B28BB}"/>
              </a:ext>
            </a:extLst>
          </p:cNvPr>
          <p:cNvSpPr txBox="1"/>
          <p:nvPr/>
        </p:nvSpPr>
        <p:spPr>
          <a:xfrm>
            <a:off x="1338941" y="2717134"/>
            <a:ext cx="625427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b="1" dirty="0">
                <a:solidFill>
                  <a:schemeClr val="bg1"/>
                </a:solidFill>
                <a:latin typeface="Proxima Nova Rg"/>
              </a:rPr>
              <a:t>по машинному обучению</a:t>
            </a:r>
            <a:endParaRPr lang="ru-PT" sz="3600" b="1" dirty="0">
              <a:solidFill>
                <a:schemeClr val="bg1"/>
              </a:solidFill>
              <a:latin typeface="Proxima Nova Rg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51FF1-9CA3-C357-9091-BD2B836FE379}"/>
              </a:ext>
            </a:extLst>
          </p:cNvPr>
          <p:cNvSpPr txBox="1"/>
          <p:nvPr/>
        </p:nvSpPr>
        <p:spPr>
          <a:xfrm>
            <a:off x="1338941" y="3616222"/>
            <a:ext cx="320376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b="1" dirty="0">
                <a:solidFill>
                  <a:srgbClr val="9CB81F"/>
                </a:solidFill>
                <a:latin typeface="Proxima Nova Rg"/>
              </a:rPr>
              <a:t>Онлайн-курс</a:t>
            </a:r>
            <a:br>
              <a:rPr lang="ru-RU" sz="4000" b="1" dirty="0">
                <a:solidFill>
                  <a:schemeClr val="bg1"/>
                </a:solidFill>
                <a:latin typeface="Proxima Nova Rg"/>
              </a:rPr>
            </a:br>
            <a:endParaRPr lang="ru-PT" sz="4000" b="1" dirty="0">
              <a:solidFill>
                <a:schemeClr val="bg1"/>
              </a:solidFill>
              <a:latin typeface="Proxima Nova Rg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E3C05B-4E3A-9792-8278-75DDA2D79211}"/>
              </a:ext>
            </a:extLst>
          </p:cNvPr>
          <p:cNvSpPr txBox="1"/>
          <p:nvPr/>
        </p:nvSpPr>
        <p:spPr>
          <a:xfrm>
            <a:off x="1338942" y="4194313"/>
            <a:ext cx="5633358" cy="1089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buSzPct val="111111"/>
            </a:pPr>
            <a:r>
              <a:rPr lang="ru-RU" sz="3600" b="1" dirty="0">
                <a:solidFill>
                  <a:schemeClr val="bg1"/>
                </a:solidFill>
                <a:latin typeface="Proxima Nova Rg"/>
                <a:sym typeface="Calibri"/>
              </a:rPr>
              <a:t>«Математика для </a:t>
            </a:r>
            <a:r>
              <a:rPr lang="en" sz="3600" b="1" dirty="0">
                <a:solidFill>
                  <a:schemeClr val="bg1"/>
                </a:solidFill>
                <a:latin typeface="Proxima Nova Rg"/>
                <a:sym typeface="Calibri"/>
              </a:rPr>
              <a:t>Data Science»</a:t>
            </a:r>
            <a:r>
              <a:rPr lang="ru-RU" sz="3600" b="1" dirty="0">
                <a:solidFill>
                  <a:srgbClr val="9CB81F"/>
                </a:solidFill>
                <a:latin typeface="Proxima Nova Rg"/>
                <a:sym typeface="Calibri"/>
              </a:rPr>
              <a:t> </a:t>
            </a:r>
            <a:endParaRPr lang="ru-RU" sz="3600" b="1" dirty="0">
              <a:solidFill>
                <a:schemeClr val="bg1"/>
              </a:solidFill>
              <a:latin typeface="Proxima Nova Rg"/>
              <a:sym typeface="Calibri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7CF50F-A646-83BD-1D48-1C30FC2ED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77" y="2030185"/>
            <a:ext cx="712107" cy="71210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BB557C9-4179-3ADD-F212-A3585393A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77" y="3517337"/>
            <a:ext cx="712107" cy="71210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668D076D-9FCA-5D18-3505-84DCB19F9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69" y="1809724"/>
            <a:ext cx="3252134" cy="32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CD25FF-176C-EFB6-C9A6-7395FF42A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39" y="604156"/>
            <a:ext cx="2253122" cy="15657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988426-2328-439A-E4C3-45951D9C6BB9}"/>
              </a:ext>
            </a:extLst>
          </p:cNvPr>
          <p:cNvSpPr txBox="1"/>
          <p:nvPr/>
        </p:nvSpPr>
        <p:spPr>
          <a:xfrm>
            <a:off x="1338941" y="5312060"/>
            <a:ext cx="320376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b="1" dirty="0">
                <a:solidFill>
                  <a:srgbClr val="9CB81F"/>
                </a:solidFill>
                <a:latin typeface="Proxima Nova Rg"/>
              </a:rPr>
              <a:t>Онлайн-курс</a:t>
            </a:r>
            <a:br>
              <a:rPr lang="ru-RU" sz="4000" b="1" dirty="0">
                <a:solidFill>
                  <a:schemeClr val="bg1"/>
                </a:solidFill>
                <a:latin typeface="Proxima Nova Rg"/>
              </a:rPr>
            </a:br>
            <a:endParaRPr lang="ru-PT" sz="4000" b="1" dirty="0">
              <a:solidFill>
                <a:schemeClr val="bg1"/>
              </a:solidFill>
              <a:latin typeface="Proxima Nova Rg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97808E-E938-34C1-C6CA-35CF8DBBEC4E}"/>
              </a:ext>
            </a:extLst>
          </p:cNvPr>
          <p:cNvSpPr txBox="1"/>
          <p:nvPr/>
        </p:nvSpPr>
        <p:spPr>
          <a:xfrm>
            <a:off x="1338942" y="5890151"/>
            <a:ext cx="5633358" cy="590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buSzPct val="111111"/>
            </a:pPr>
            <a:r>
              <a:rPr lang="ru-RU" sz="3600" b="1" dirty="0">
                <a:solidFill>
                  <a:schemeClr val="bg1"/>
                </a:solidFill>
                <a:latin typeface="Proxima Nova Rg"/>
                <a:sym typeface="Calibri"/>
              </a:rPr>
              <a:t>«Введение в </a:t>
            </a:r>
            <a:r>
              <a:rPr lang="ru-RU" sz="3600" b="1" dirty="0" err="1">
                <a:solidFill>
                  <a:schemeClr val="bg1"/>
                </a:solidFill>
                <a:latin typeface="Proxima Nova Rg"/>
                <a:sym typeface="Calibri"/>
              </a:rPr>
              <a:t>L</a:t>
            </a:r>
            <a:r>
              <a:rPr lang="en-US" sz="3600" b="1" dirty="0" err="1">
                <a:solidFill>
                  <a:schemeClr val="bg1"/>
                </a:solidFill>
                <a:latin typeface="Proxima Nova Rg"/>
                <a:sym typeface="Calibri"/>
              </a:rPr>
              <a:t>inux</a:t>
            </a:r>
            <a:r>
              <a:rPr lang="en" sz="3600" b="1" dirty="0">
                <a:solidFill>
                  <a:schemeClr val="bg1"/>
                </a:solidFill>
                <a:latin typeface="Proxima Nova Rg"/>
                <a:sym typeface="Calibri"/>
              </a:rPr>
              <a:t>»</a:t>
            </a:r>
            <a:r>
              <a:rPr lang="ru-RU" sz="3600" b="1" dirty="0">
                <a:solidFill>
                  <a:srgbClr val="9CB81F"/>
                </a:solidFill>
                <a:latin typeface="Proxima Nova Rg"/>
                <a:sym typeface="Calibri"/>
              </a:rPr>
              <a:t> </a:t>
            </a:r>
            <a:endParaRPr lang="ru-RU" sz="3600" b="1" dirty="0">
              <a:solidFill>
                <a:schemeClr val="bg1"/>
              </a:solidFill>
              <a:latin typeface="Proxima Nova Rg"/>
              <a:sym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49D85F-4956-68D3-2651-59716E2E5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77" y="5213175"/>
            <a:ext cx="712107" cy="7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5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515;p48">
            <a:extLst>
              <a:ext uri="{FF2B5EF4-FFF2-40B4-BE49-F238E27FC236}">
                <a16:creationId xmlns:a16="http://schemas.microsoft.com/office/drawing/2014/main" id="{A1797267-A1F0-53F4-41DD-E43584BDF2AC}"/>
              </a:ext>
            </a:extLst>
          </p:cNvPr>
          <p:cNvPicPr preferRelativeResize="0"/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31122" r="-2154" b="44191"/>
          <a:stretch/>
        </p:blipFill>
        <p:spPr>
          <a:xfrm rot="16200000">
            <a:off x="6134478" y="800475"/>
            <a:ext cx="6857998" cy="52570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F47EBE2-6513-9EC2-C58E-AC2B94379AA1}"/>
              </a:ext>
            </a:extLst>
          </p:cNvPr>
          <p:cNvSpPr/>
          <p:nvPr/>
        </p:nvSpPr>
        <p:spPr>
          <a:xfrm>
            <a:off x="471351" y="2764748"/>
            <a:ext cx="4637363" cy="477078"/>
          </a:xfrm>
          <a:prstGeom prst="rect">
            <a:avLst/>
          </a:prstGeom>
          <a:solidFill>
            <a:srgbClr val="0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Google Shape;516;p48">
            <a:extLst>
              <a:ext uri="{FF2B5EF4-FFF2-40B4-BE49-F238E27FC236}">
                <a16:creationId xmlns:a16="http://schemas.microsoft.com/office/drawing/2014/main" id="{917715E3-18AA-0A04-4358-C713254AB86A}"/>
              </a:ext>
            </a:extLst>
          </p:cNvPr>
          <p:cNvSpPr txBox="1">
            <a:spLocks/>
          </p:cNvSpPr>
          <p:nvPr/>
        </p:nvSpPr>
        <p:spPr>
          <a:xfrm>
            <a:off x="458303" y="657421"/>
            <a:ext cx="10687566" cy="57616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Font typeface="Arial"/>
              <a:buNone/>
            </a:pPr>
            <a:r>
              <a:rPr lang="ru-RU" sz="4800" b="1" cap="all" dirty="0">
                <a:solidFill>
                  <a:schemeClr val="bg1"/>
                </a:solidFill>
                <a:latin typeface="Proxima Nova Rg"/>
              </a:rPr>
              <a:t>соревнования</a:t>
            </a:r>
            <a:endParaRPr lang="ru-RU" sz="5400" b="1" cap="all" dirty="0">
              <a:solidFill>
                <a:schemeClr val="bg1"/>
              </a:solidFill>
              <a:latin typeface="Proxima Nova Rg"/>
            </a:endParaRPr>
          </a:p>
        </p:txBody>
      </p:sp>
      <p:sp>
        <p:nvSpPr>
          <p:cNvPr id="6" name="Google Shape;66;p3">
            <a:extLst>
              <a:ext uri="{FF2B5EF4-FFF2-40B4-BE49-F238E27FC236}">
                <a16:creationId xmlns:a16="http://schemas.microsoft.com/office/drawing/2014/main" id="{F7DE4EEE-0343-BB59-D22A-FFD1C472A7FF}"/>
              </a:ext>
            </a:extLst>
          </p:cNvPr>
          <p:cNvSpPr txBox="1">
            <a:spLocks/>
          </p:cNvSpPr>
          <p:nvPr/>
        </p:nvSpPr>
        <p:spPr>
          <a:xfrm>
            <a:off x="430595" y="1430369"/>
            <a:ext cx="8136936" cy="90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ru-RU" sz="3600" b="1" cap="all" dirty="0" err="1">
                <a:solidFill>
                  <a:srgbClr val="9CB81F"/>
                </a:solidFill>
                <a:latin typeface="Proxima Nova Rg"/>
                <a:sym typeface="Calibri"/>
              </a:rPr>
              <a:t>буткемпы</a:t>
            </a:r>
            <a:r>
              <a:rPr lang="ru-RU" sz="3600" b="1" cap="all" dirty="0">
                <a:solidFill>
                  <a:srgbClr val="000000"/>
                </a:solidFill>
                <a:latin typeface="Proxima Nova Rg"/>
                <a:sym typeface="Calibri"/>
              </a:rPr>
              <a:t> по </a:t>
            </a:r>
            <a:r>
              <a:rPr lang="ru-RU" sz="3600" b="1" cap="all" dirty="0">
                <a:solidFill>
                  <a:schemeClr val="tx1"/>
                </a:solidFill>
                <a:latin typeface="Proxima Nova Rg"/>
                <a:sym typeface="Calibri"/>
              </a:rPr>
              <a:t>искусственному интеллекту</a:t>
            </a:r>
          </a:p>
        </p:txBody>
      </p:sp>
      <p:sp>
        <p:nvSpPr>
          <p:cNvPr id="11" name="Google Shape;518;p48">
            <a:extLst>
              <a:ext uri="{FF2B5EF4-FFF2-40B4-BE49-F238E27FC236}">
                <a16:creationId xmlns:a16="http://schemas.microsoft.com/office/drawing/2014/main" id="{EB3BE3F9-4C7F-6ADA-659A-73D37ABC1506}"/>
              </a:ext>
            </a:extLst>
          </p:cNvPr>
          <p:cNvSpPr/>
          <p:nvPr/>
        </p:nvSpPr>
        <p:spPr>
          <a:xfrm>
            <a:off x="8950175" y="2189546"/>
            <a:ext cx="2617937" cy="2661502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3972692-EA49-B397-E6B0-1BEBD92AC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784" y="2281791"/>
            <a:ext cx="2497542" cy="24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7D56BB-21D3-D5CA-FA09-8B8E7F38C811}"/>
              </a:ext>
            </a:extLst>
          </p:cNvPr>
          <p:cNvSpPr/>
          <p:nvPr/>
        </p:nvSpPr>
        <p:spPr>
          <a:xfrm>
            <a:off x="880704" y="3375245"/>
            <a:ext cx="5599610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Получить практические знания по машинному обучению и искусственному интеллекту: от самых основ до архитектур сверточных нейронных сетей.</a:t>
            </a:r>
          </a:p>
          <a:p>
            <a:pPr>
              <a:buSzPts val="1300"/>
            </a:pPr>
            <a:endParaRPr lang="ru-RU" sz="1050" b="1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Подготовиться к профильным соревнованиям</a:t>
            </a:r>
            <a:r>
              <a:rPr lang="en-GB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 </a:t>
            </a: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по искусственному интеллекту.</a:t>
            </a:r>
          </a:p>
          <a:p>
            <a:pPr>
              <a:buSzPts val="1300"/>
            </a:pPr>
            <a:endParaRPr lang="ru-RU" sz="1050" b="1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Пополнить портфолио проектами.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25E54CD-A611-3E45-835D-98ED8E708F5E}"/>
              </a:ext>
            </a:extLst>
          </p:cNvPr>
          <p:cNvSpPr/>
          <p:nvPr/>
        </p:nvSpPr>
        <p:spPr>
          <a:xfrm rot="2700000">
            <a:off x="596808" y="3480450"/>
            <a:ext cx="221840" cy="221840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9497CFB-0329-8188-7D94-FFC971132B7C}"/>
              </a:ext>
            </a:extLst>
          </p:cNvPr>
          <p:cNvSpPr/>
          <p:nvPr/>
        </p:nvSpPr>
        <p:spPr>
          <a:xfrm>
            <a:off x="461218" y="2773843"/>
            <a:ext cx="5940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sz="2800" b="1" cap="all" dirty="0">
                <a:solidFill>
                  <a:schemeClr val="bg1"/>
                </a:solidFill>
                <a:latin typeface="Proxima Nova Semibold" panose="02000506030000020004" pitchFamily="2" charset="0"/>
                <a:cs typeface="GothamSSm Medium" pitchFamily="2" charset="0"/>
              </a:rPr>
              <a:t>Буткемпы</a:t>
            </a:r>
            <a:r>
              <a:rPr lang="en-GB" sz="2800" b="1" cap="all" dirty="0">
                <a:solidFill>
                  <a:schemeClr val="bg1"/>
                </a:solidFill>
                <a:latin typeface="Proxima Nova Semibold" panose="02000506030000020004" pitchFamily="2" charset="0"/>
                <a:cs typeface="GothamSSm Medium" pitchFamily="2" charset="0"/>
              </a:rPr>
              <a:t> </a:t>
            </a:r>
            <a:r>
              <a:rPr lang="ru-RU" sz="2800" b="1" cap="all" dirty="0">
                <a:solidFill>
                  <a:schemeClr val="bg1"/>
                </a:solidFill>
                <a:latin typeface="Proxima Nova Semibold" panose="02000506030000020004" pitchFamily="2" charset="0"/>
                <a:cs typeface="GothamSSm Medium" pitchFamily="2" charset="0"/>
              </a:rPr>
              <a:t>позволяют: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CC3B093-CD40-7405-013C-02F21334FE69}"/>
              </a:ext>
            </a:extLst>
          </p:cNvPr>
          <p:cNvSpPr/>
          <p:nvPr/>
        </p:nvSpPr>
        <p:spPr>
          <a:xfrm rot="2700000">
            <a:off x="596808" y="4840912"/>
            <a:ext cx="221840" cy="221840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69818C4-A8F3-2578-D925-003DC745CDFC}"/>
              </a:ext>
            </a:extLst>
          </p:cNvPr>
          <p:cNvSpPr/>
          <p:nvPr/>
        </p:nvSpPr>
        <p:spPr>
          <a:xfrm rot="2700000">
            <a:off x="596808" y="5916549"/>
            <a:ext cx="221840" cy="221840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2F220A-C83D-34D2-CA84-BDD11140318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/>
          </a:blip>
          <a:stretch>
            <a:fillRect/>
          </a:stretch>
        </p:blipFill>
        <p:spPr>
          <a:xfrm rot="18741527" flipH="1">
            <a:off x="7474226" y="4257656"/>
            <a:ext cx="1114112" cy="71663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DD82E6-9543-DD8F-D012-265875299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0211" y="2119451"/>
            <a:ext cx="4487769" cy="2164314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0981251-4DD9-6C2B-6688-53809D621C67}"/>
              </a:ext>
            </a:extLst>
          </p:cNvPr>
          <p:cNvSpPr/>
          <p:nvPr/>
        </p:nvSpPr>
        <p:spPr>
          <a:xfrm>
            <a:off x="0" y="530917"/>
            <a:ext cx="4047345" cy="772185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6" name="Google Shape;516;p48">
            <a:extLst>
              <a:ext uri="{FF2B5EF4-FFF2-40B4-BE49-F238E27FC236}">
                <a16:creationId xmlns:a16="http://schemas.microsoft.com/office/drawing/2014/main" id="{3AC71D0D-5F16-F314-DAD5-CFC279BCEFEF}"/>
              </a:ext>
            </a:extLst>
          </p:cNvPr>
          <p:cNvSpPr txBox="1">
            <a:spLocks/>
          </p:cNvSpPr>
          <p:nvPr/>
        </p:nvSpPr>
        <p:spPr>
          <a:xfrm>
            <a:off x="353867" y="651256"/>
            <a:ext cx="3693478" cy="57616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Font typeface="Arial"/>
              <a:buNone/>
            </a:pPr>
            <a:r>
              <a:rPr lang="ru-RU" sz="4800" b="1" cap="all" dirty="0">
                <a:solidFill>
                  <a:schemeClr val="bg1"/>
                </a:solidFill>
                <a:latin typeface="Proxima Nova Rg"/>
              </a:rPr>
              <a:t>Обучение</a:t>
            </a:r>
            <a:endParaRPr lang="ru-RU" sz="5400" b="1" cap="all" dirty="0">
              <a:solidFill>
                <a:schemeClr val="bg1"/>
              </a:solidFill>
              <a:latin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101962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515;p48">
            <a:extLst>
              <a:ext uri="{FF2B5EF4-FFF2-40B4-BE49-F238E27FC236}">
                <a16:creationId xmlns:a16="http://schemas.microsoft.com/office/drawing/2014/main" id="{A1797267-A1F0-53F4-41DD-E43584BDF2AC}"/>
              </a:ext>
            </a:extLst>
          </p:cNvPr>
          <p:cNvPicPr preferRelativeResize="0"/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31122" r="-2154" b="44191"/>
          <a:stretch/>
        </p:blipFill>
        <p:spPr>
          <a:xfrm rot="16200000">
            <a:off x="6134478" y="800475"/>
            <a:ext cx="6857998" cy="52570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F47EBE2-6513-9EC2-C58E-AC2B94379AA1}"/>
              </a:ext>
            </a:extLst>
          </p:cNvPr>
          <p:cNvSpPr/>
          <p:nvPr/>
        </p:nvSpPr>
        <p:spPr>
          <a:xfrm>
            <a:off x="471351" y="2764748"/>
            <a:ext cx="2569123" cy="477078"/>
          </a:xfrm>
          <a:prstGeom prst="rect">
            <a:avLst/>
          </a:prstGeom>
          <a:solidFill>
            <a:srgbClr val="0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Google Shape;516;p48">
            <a:extLst>
              <a:ext uri="{FF2B5EF4-FFF2-40B4-BE49-F238E27FC236}">
                <a16:creationId xmlns:a16="http://schemas.microsoft.com/office/drawing/2014/main" id="{917715E3-18AA-0A04-4358-C713254AB86A}"/>
              </a:ext>
            </a:extLst>
          </p:cNvPr>
          <p:cNvSpPr txBox="1">
            <a:spLocks/>
          </p:cNvSpPr>
          <p:nvPr/>
        </p:nvSpPr>
        <p:spPr>
          <a:xfrm>
            <a:off x="458303" y="657421"/>
            <a:ext cx="10687566" cy="57616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Font typeface="Arial"/>
              <a:buNone/>
            </a:pPr>
            <a:r>
              <a:rPr lang="ru-RU" sz="4800" b="1" cap="all" dirty="0">
                <a:solidFill>
                  <a:schemeClr val="bg1"/>
                </a:solidFill>
                <a:latin typeface="Proxima Nova Rg"/>
              </a:rPr>
              <a:t>соревнования</a:t>
            </a:r>
            <a:endParaRPr lang="ru-RU" sz="5400" b="1" cap="all" dirty="0">
              <a:solidFill>
                <a:schemeClr val="bg1"/>
              </a:solidFill>
              <a:latin typeface="Proxima Nova Rg"/>
            </a:endParaRPr>
          </a:p>
        </p:txBody>
      </p:sp>
      <p:sp>
        <p:nvSpPr>
          <p:cNvPr id="6" name="Google Shape;66;p3">
            <a:extLst>
              <a:ext uri="{FF2B5EF4-FFF2-40B4-BE49-F238E27FC236}">
                <a16:creationId xmlns:a16="http://schemas.microsoft.com/office/drawing/2014/main" id="{F7DE4EEE-0343-BB59-D22A-FFD1C472A7FF}"/>
              </a:ext>
            </a:extLst>
          </p:cNvPr>
          <p:cNvSpPr txBox="1">
            <a:spLocks/>
          </p:cNvSpPr>
          <p:nvPr/>
        </p:nvSpPr>
        <p:spPr>
          <a:xfrm>
            <a:off x="430595" y="1430369"/>
            <a:ext cx="8136936" cy="90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ru-RU" sz="3600" b="1" cap="all" dirty="0">
                <a:solidFill>
                  <a:srgbClr val="9CB81F"/>
                </a:solidFill>
                <a:latin typeface="Proxima Nova Rg"/>
                <a:sym typeface="Calibri"/>
              </a:rPr>
              <a:t>Митапы и марафоны</a:t>
            </a:r>
            <a:r>
              <a:rPr lang="ru-RU" sz="3600" b="1" cap="all" dirty="0">
                <a:solidFill>
                  <a:srgbClr val="000000"/>
                </a:solidFill>
                <a:latin typeface="Proxima Nova Rg"/>
                <a:sym typeface="Calibri"/>
              </a:rPr>
              <a:t> по </a:t>
            </a:r>
            <a:r>
              <a:rPr lang="ru-RU" sz="3600" b="1" cap="all" dirty="0">
                <a:solidFill>
                  <a:schemeClr val="tx1"/>
                </a:solidFill>
                <a:latin typeface="Proxima Nova Rg"/>
                <a:sym typeface="Calibri"/>
              </a:rPr>
              <a:t>искусственному интеллекту</a:t>
            </a:r>
          </a:p>
        </p:txBody>
      </p:sp>
      <p:sp>
        <p:nvSpPr>
          <p:cNvPr id="11" name="Google Shape;518;p48">
            <a:extLst>
              <a:ext uri="{FF2B5EF4-FFF2-40B4-BE49-F238E27FC236}">
                <a16:creationId xmlns:a16="http://schemas.microsoft.com/office/drawing/2014/main" id="{EB3BE3F9-4C7F-6ADA-659A-73D37ABC1506}"/>
              </a:ext>
            </a:extLst>
          </p:cNvPr>
          <p:cNvSpPr/>
          <p:nvPr/>
        </p:nvSpPr>
        <p:spPr>
          <a:xfrm>
            <a:off x="8950175" y="2189546"/>
            <a:ext cx="2617937" cy="2661502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7D56BB-21D3-D5CA-FA09-8B8E7F38C811}"/>
              </a:ext>
            </a:extLst>
          </p:cNvPr>
          <p:cNvSpPr/>
          <p:nvPr/>
        </p:nvSpPr>
        <p:spPr>
          <a:xfrm>
            <a:off x="880704" y="3375245"/>
            <a:ext cx="5599610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Получить знания по машинному обучению </a:t>
            </a:r>
            <a:b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</a:b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и искусственному интеллекту.</a:t>
            </a:r>
          </a:p>
          <a:p>
            <a:pPr>
              <a:buSzPts val="1300"/>
            </a:pPr>
            <a:endParaRPr lang="ru-RU" sz="1050" b="1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endParaRPr lang="ru-RU" sz="2000" b="1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endParaRPr lang="ru-RU" sz="2000" b="1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Пообщаться с единомышленниками и экспертами из сферы ИИ.</a:t>
            </a:r>
          </a:p>
          <a:p>
            <a:pPr>
              <a:buSzPts val="1300"/>
            </a:pPr>
            <a:endParaRPr lang="ru-RU" sz="1050" b="1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endParaRPr lang="ru-RU" sz="2000" b="1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000" b="1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Создать свой первый бот.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25E54CD-A611-3E45-835D-98ED8E708F5E}"/>
              </a:ext>
            </a:extLst>
          </p:cNvPr>
          <p:cNvSpPr/>
          <p:nvPr/>
        </p:nvSpPr>
        <p:spPr>
          <a:xfrm rot="2700000">
            <a:off x="596808" y="3480450"/>
            <a:ext cx="221840" cy="221840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9497CFB-0329-8188-7D94-FFC971132B7C}"/>
              </a:ext>
            </a:extLst>
          </p:cNvPr>
          <p:cNvSpPr/>
          <p:nvPr/>
        </p:nvSpPr>
        <p:spPr>
          <a:xfrm>
            <a:off x="461218" y="2773843"/>
            <a:ext cx="2579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sz="2800" b="1" cap="all" dirty="0">
                <a:solidFill>
                  <a:schemeClr val="bg1"/>
                </a:solidFill>
                <a:latin typeface="Proxima Nova Semibold" panose="02000506030000020004" pitchFamily="2" charset="0"/>
                <a:cs typeface="GothamSSm Medium" pitchFamily="2" charset="0"/>
              </a:rPr>
              <a:t>позволяют: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CC3B093-CD40-7405-013C-02F21334FE69}"/>
              </a:ext>
            </a:extLst>
          </p:cNvPr>
          <p:cNvSpPr/>
          <p:nvPr/>
        </p:nvSpPr>
        <p:spPr>
          <a:xfrm rot="2700000">
            <a:off x="596808" y="4840912"/>
            <a:ext cx="221840" cy="221840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69818C4-A8F3-2578-D925-003DC745CDFC}"/>
              </a:ext>
            </a:extLst>
          </p:cNvPr>
          <p:cNvSpPr/>
          <p:nvPr/>
        </p:nvSpPr>
        <p:spPr>
          <a:xfrm rot="2700000">
            <a:off x="596808" y="5916549"/>
            <a:ext cx="221840" cy="221840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DD82E6-9543-DD8F-D012-265875299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2767" y="4345474"/>
            <a:ext cx="4487769" cy="2164314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0981251-4DD9-6C2B-6688-53809D621C67}"/>
              </a:ext>
            </a:extLst>
          </p:cNvPr>
          <p:cNvSpPr/>
          <p:nvPr/>
        </p:nvSpPr>
        <p:spPr>
          <a:xfrm>
            <a:off x="0" y="530917"/>
            <a:ext cx="4047345" cy="772185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6" name="Google Shape;516;p48">
            <a:extLst>
              <a:ext uri="{FF2B5EF4-FFF2-40B4-BE49-F238E27FC236}">
                <a16:creationId xmlns:a16="http://schemas.microsoft.com/office/drawing/2014/main" id="{3AC71D0D-5F16-F314-DAD5-CFC279BCEFEF}"/>
              </a:ext>
            </a:extLst>
          </p:cNvPr>
          <p:cNvSpPr txBox="1">
            <a:spLocks/>
          </p:cNvSpPr>
          <p:nvPr/>
        </p:nvSpPr>
        <p:spPr>
          <a:xfrm>
            <a:off x="353867" y="651256"/>
            <a:ext cx="3693478" cy="57616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Font typeface="Arial"/>
              <a:buNone/>
            </a:pPr>
            <a:r>
              <a:rPr lang="ru-RU" sz="4800" b="1" cap="all" dirty="0">
                <a:solidFill>
                  <a:schemeClr val="bg1"/>
                </a:solidFill>
                <a:latin typeface="Proxima Nova Rg"/>
              </a:rPr>
              <a:t>Обучение</a:t>
            </a:r>
            <a:endParaRPr lang="ru-RU" sz="5400" b="1" cap="all" dirty="0">
              <a:solidFill>
                <a:schemeClr val="bg1"/>
              </a:solidFill>
              <a:latin typeface="Proxima Nova Rg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17553C4-8BF6-F6C5-CB28-BA246B0C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028" y="2234248"/>
            <a:ext cx="2413517" cy="241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7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CB81F"/>
              </a:solidFill>
            </a:endParaRPr>
          </a:p>
        </p:txBody>
      </p:sp>
      <p:pic>
        <p:nvPicPr>
          <p:cNvPr id="21" name="Google Shape;515;p48">
            <a:extLst>
              <a:ext uri="{FF2B5EF4-FFF2-40B4-BE49-F238E27FC236}">
                <a16:creationId xmlns:a16="http://schemas.microsoft.com/office/drawing/2014/main" id="{F99C4A40-99A1-2CC2-952E-452245AEAF12}"/>
              </a:ext>
            </a:extLst>
          </p:cNvPr>
          <p:cNvPicPr preferRelativeResize="0"/>
          <p:nvPr/>
        </p:nvPicPr>
        <p:blipFill rotWithShape="1">
          <a:blip r:embed="rId2">
            <a:alphaModFix amt="58000"/>
          </a:blip>
          <a:srcRect r="24893" b="35124"/>
          <a:stretch/>
        </p:blipFill>
        <p:spPr>
          <a:xfrm rot="5400000">
            <a:off x="-933701" y="-398934"/>
            <a:ext cx="9084237" cy="765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5D6495-4581-5EB6-C08C-DD0EBCCB1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895" y="4404301"/>
            <a:ext cx="3396561" cy="1512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3AF872-42F0-A9A6-427C-2D05E394E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705">
            <a:off x="4770851" y="4557933"/>
            <a:ext cx="1405563" cy="12028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B8CE4F-54B8-78AC-8BBB-C29CA1805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12352">
            <a:off x="2640560" y="981505"/>
            <a:ext cx="5512195" cy="116046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1499FF-934A-26DD-44F2-19C043A7B717}"/>
              </a:ext>
            </a:extLst>
          </p:cNvPr>
          <p:cNvSpPr/>
          <p:nvPr/>
        </p:nvSpPr>
        <p:spPr>
          <a:xfrm>
            <a:off x="4897464" y="2967392"/>
            <a:ext cx="7294536" cy="898901"/>
          </a:xfrm>
          <a:prstGeom prst="rect">
            <a:avLst/>
          </a:prstGeom>
          <a:solidFill>
            <a:srgbClr val="9CB81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CE1EC98-3143-678B-FE05-FECC740A33EA}"/>
              </a:ext>
            </a:extLst>
          </p:cNvPr>
          <p:cNvSpPr txBox="1">
            <a:spLocks/>
          </p:cNvSpPr>
          <p:nvPr/>
        </p:nvSpPr>
        <p:spPr>
          <a:xfrm>
            <a:off x="2792579" y="2766218"/>
            <a:ext cx="111034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400" b="1" cap="all" spc="100" dirty="0">
                <a:solidFill>
                  <a:schemeClr val="bg1"/>
                </a:solidFill>
                <a:latin typeface="Proxima Nova Th" panose="02000506030000020004" pitchFamily="50" charset="0"/>
              </a:rPr>
              <a:t>Присоединяйся!</a:t>
            </a:r>
          </a:p>
        </p:txBody>
      </p:sp>
      <p:sp>
        <p:nvSpPr>
          <p:cNvPr id="22" name="Google Shape;518;p48">
            <a:extLst>
              <a:ext uri="{FF2B5EF4-FFF2-40B4-BE49-F238E27FC236}">
                <a16:creationId xmlns:a16="http://schemas.microsoft.com/office/drawing/2014/main" id="{DA215C0A-55D8-EEA2-F0C0-D6DBE281EB44}"/>
              </a:ext>
            </a:extLst>
          </p:cNvPr>
          <p:cNvSpPr/>
          <p:nvPr/>
        </p:nvSpPr>
        <p:spPr>
          <a:xfrm>
            <a:off x="1055440" y="2132856"/>
            <a:ext cx="3009928" cy="2982644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518;p48">
            <a:extLst>
              <a:ext uri="{FF2B5EF4-FFF2-40B4-BE49-F238E27FC236}">
                <a16:creationId xmlns:a16="http://schemas.microsoft.com/office/drawing/2014/main" id="{3161FB03-8AA6-3D5D-7012-E6CBED6F3BF1}"/>
              </a:ext>
            </a:extLst>
          </p:cNvPr>
          <p:cNvSpPr/>
          <p:nvPr/>
        </p:nvSpPr>
        <p:spPr>
          <a:xfrm>
            <a:off x="871026" y="1928371"/>
            <a:ext cx="3009928" cy="2982644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6DC0EC-45B8-23C1-841B-EBA3D1A1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6" y="2013546"/>
            <a:ext cx="2830907" cy="283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90AD4-8760-A9C3-54BC-3672B032C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87" y="447932"/>
            <a:ext cx="1773482" cy="7369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20C7E4-59C5-EA19-4E8C-16DBD8A6A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6458" y="561621"/>
            <a:ext cx="1650473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80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Google Shape;103;p22">
            <a:extLst>
              <a:ext uri="{FF2B5EF4-FFF2-40B4-BE49-F238E27FC236}">
                <a16:creationId xmlns:a16="http://schemas.microsoft.com/office/drawing/2014/main" id="{B7C4C472-E7D1-5311-BE29-AA5894012CBF}"/>
              </a:ext>
            </a:extLst>
          </p:cNvPr>
          <p:cNvPicPr preferRelativeResize="0"/>
          <p:nvPr/>
        </p:nvPicPr>
        <p:blipFill rotWithShape="1">
          <a:blip r:embed="rId2">
            <a:alphaModFix amt="63000"/>
          </a:blip>
          <a:srcRect/>
          <a:stretch/>
        </p:blipFill>
        <p:spPr>
          <a:xfrm>
            <a:off x="-1634377" y="3484319"/>
            <a:ext cx="7973649" cy="777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Title 45"/>
          <p:cNvSpPr txBox="1">
            <a:spLocks/>
          </p:cNvSpPr>
          <p:nvPr/>
        </p:nvSpPr>
        <p:spPr>
          <a:xfrm>
            <a:off x="479425" y="382681"/>
            <a:ext cx="6612723" cy="164614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5000" b="1" cap="all" spc="100" dirty="0">
                <a:solidFill>
                  <a:srgbClr val="9CB81C"/>
                </a:solidFill>
                <a:latin typeface="Proxima Nova Th" panose="02000506030000020004" pitchFamily="50" charset="0"/>
              </a:rPr>
              <a:t>Академия</a:t>
            </a:r>
          </a:p>
          <a:p>
            <a:pPr>
              <a:spcBef>
                <a:spcPct val="0"/>
              </a:spcBef>
            </a:pPr>
            <a:r>
              <a:rPr lang="ru-RU" sz="2800" b="1" cap="all" spc="100" dirty="0">
                <a:solidFill>
                  <a:srgbClr val="9CB81F"/>
                </a:solidFill>
                <a:latin typeface="Proxima Nova Th" panose="02000506030000020004" pitchFamily="50" charset="0"/>
              </a:rPr>
              <a:t>и</a:t>
            </a:r>
            <a:r>
              <a:rPr lang="ru-RU" sz="2800" b="1" cap="all" spc="100" dirty="0">
                <a:solidFill>
                  <a:schemeClr val="bg1"/>
                </a:solidFill>
                <a:latin typeface="Proxima Nova Th" panose="02000506030000020004" pitchFamily="50" charset="0"/>
              </a:rPr>
              <a:t>скусственного интеллекта для школьников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F0F6668-110D-604A-BFE2-BA05DCC1BC75}"/>
              </a:ext>
            </a:extLst>
          </p:cNvPr>
          <p:cNvSpPr/>
          <p:nvPr/>
        </p:nvSpPr>
        <p:spPr>
          <a:xfrm>
            <a:off x="456072" y="2649717"/>
            <a:ext cx="563992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Proxima Nova Th" panose="02000506030000020004" pitchFamily="50" charset="0"/>
              </a:rPr>
              <a:t>Всероссийский образовательный проект Благотворительного фонда «Вклад в будущее», реализуемый при поддержке </a:t>
            </a:r>
            <a:r>
              <a:rPr lang="en" sz="2300" spc="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Proxima Nova Th" panose="02000506030000020004" pitchFamily="50" charset="0"/>
              </a:rPr>
              <a:t>SberAI</a:t>
            </a:r>
            <a:br>
              <a:rPr lang="ru-RU" sz="2300" spc="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Proxima Nova Th" panose="02000506030000020004" pitchFamily="50" charset="0"/>
              </a:rPr>
            </a:br>
            <a:r>
              <a:rPr lang="ru-RU" sz="2300" spc="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Proxima Nova Th" panose="02000506030000020004" pitchFamily="50" charset="0"/>
              </a:rPr>
              <a:t>и направленный на формирование интереса и прикладных навыков</a:t>
            </a:r>
            <a:br>
              <a:rPr lang="ru-RU" sz="2300" spc="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Proxima Nova Th" panose="02000506030000020004" pitchFamily="50" charset="0"/>
              </a:rPr>
            </a:br>
            <a:r>
              <a:rPr lang="ru-RU" sz="2300" spc="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Proxima Nova Th" panose="02000506030000020004" pitchFamily="50" charset="0"/>
              </a:rPr>
              <a:t>в сфере ИИ у школьников. </a:t>
            </a:r>
          </a:p>
          <a:p>
            <a:pPr algn="ctr"/>
            <a:endParaRPr lang="ru-RU" sz="2300" spc="1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Proxima Nova Th" panose="02000506030000020004" pitchFamily="50" charset="0"/>
              <a:ea typeface="+mj-ea"/>
              <a:cs typeface="+mj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380642-A80B-AE69-539A-429DE36DB1F3}"/>
              </a:ext>
            </a:extLst>
          </p:cNvPr>
          <p:cNvGrpSpPr/>
          <p:nvPr/>
        </p:nvGrpSpPr>
        <p:grpSpPr>
          <a:xfrm>
            <a:off x="6314326" y="1258005"/>
            <a:ext cx="5253787" cy="5015795"/>
            <a:chOff x="5704879" y="549275"/>
            <a:chExt cx="6223185" cy="594128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4C4421C-0764-8C98-5D24-E5D4E1A1B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6922" y="662530"/>
              <a:ext cx="1475774" cy="1475775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" name="Овал 7"/>
            <p:cNvSpPr>
              <a:spLocks noChangeAspect="1"/>
            </p:cNvSpPr>
            <p:nvPr/>
          </p:nvSpPr>
          <p:spPr>
            <a:xfrm>
              <a:off x="8332279" y="549275"/>
              <a:ext cx="3595785" cy="3595785"/>
            </a:xfrm>
            <a:prstGeom prst="ellipse">
              <a:avLst/>
            </a:prstGeom>
            <a:solidFill>
              <a:srgbClr val="46255D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8D3CEF40-66B6-BF9D-39D8-5CA67DAE8A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5171" y="3850400"/>
              <a:ext cx="2391970" cy="2391971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73AE66B-DAEE-8078-BBC7-831580899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4879" y="1595669"/>
              <a:ext cx="3396210" cy="3396210"/>
            </a:xfrm>
            <a:prstGeom prst="ellipse">
              <a:avLst/>
            </a:prstGeom>
            <a:solidFill>
              <a:srgbClr val="00673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0FCCB3D5-155F-0F6A-685B-31EB64008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7453" y="3392180"/>
              <a:ext cx="3098375" cy="3098375"/>
            </a:xfrm>
            <a:prstGeom prst="ellipse">
              <a:avLst/>
            </a:prstGeom>
            <a:solidFill>
              <a:srgbClr val="9CB81F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F867B81-9CAC-4444-6957-C8A98C4B0FC9}"/>
                </a:ext>
              </a:extLst>
            </p:cNvPr>
            <p:cNvSpPr/>
            <p:nvPr/>
          </p:nvSpPr>
          <p:spPr>
            <a:xfrm>
              <a:off x="8967555" y="1363440"/>
              <a:ext cx="2529370" cy="1713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6 000 000+ </a:t>
              </a:r>
            </a:p>
            <a:p>
              <a:pPr algn="ctr"/>
              <a:r>
                <a:rPr lang="ru-RU" sz="1600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школьников </a:t>
              </a:r>
            </a:p>
            <a:p>
              <a:pPr algn="ctr"/>
              <a:r>
                <a:rPr lang="ru-RU" sz="1600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познакомились </a:t>
              </a:r>
            </a:p>
            <a:p>
              <a:pPr algn="ctr"/>
              <a:r>
                <a:rPr lang="ru-RU" sz="1600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с возможностями ИИ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20DC558E-FBBC-BAA2-25C9-7D0A6F7327EC}"/>
                </a:ext>
              </a:extLst>
            </p:cNvPr>
            <p:cNvSpPr/>
            <p:nvPr/>
          </p:nvSpPr>
          <p:spPr>
            <a:xfrm>
              <a:off x="6047088" y="2409945"/>
              <a:ext cx="2714185" cy="1421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25 000+  </a:t>
              </a:r>
            </a:p>
            <a:p>
              <a:pPr algn="ctr"/>
              <a:r>
                <a:rPr lang="ru-RU" sz="1600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попробовали свои силы в профильных соревнованиях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F51F4AC-45C6-2E05-8210-CD2878272A87}"/>
                </a:ext>
              </a:extLst>
            </p:cNvPr>
            <p:cNvSpPr/>
            <p:nvPr/>
          </p:nvSpPr>
          <p:spPr>
            <a:xfrm>
              <a:off x="8479251" y="4312793"/>
              <a:ext cx="2529370" cy="1361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20 000+  </a:t>
              </a:r>
            </a:p>
            <a:p>
              <a:pPr algn="ctr"/>
              <a:r>
                <a:rPr lang="ru-RU" sz="1600" spc="1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Proxima Nova Th" panose="02000506030000020004" pitchFamily="50" charset="0"/>
                  <a:ea typeface="+mj-ea"/>
                  <a:cs typeface="+mj-cs"/>
                </a:rPr>
                <a:t>развили навыки на профильных курсах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9B0F44-87D9-681B-A9FB-AE33ABF4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5296">
            <a:off x="5563326" y="5202399"/>
            <a:ext cx="333968" cy="5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3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val 134"/>
          <p:cNvSpPr/>
          <p:nvPr/>
        </p:nvSpPr>
        <p:spPr>
          <a:xfrm>
            <a:off x="730743" y="832893"/>
            <a:ext cx="3300986" cy="3300986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Oval 136"/>
          <p:cNvSpPr/>
          <p:nvPr/>
        </p:nvSpPr>
        <p:spPr>
          <a:xfrm>
            <a:off x="4445508" y="832893"/>
            <a:ext cx="3300986" cy="3300986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Oval 138"/>
          <p:cNvSpPr/>
          <p:nvPr/>
        </p:nvSpPr>
        <p:spPr>
          <a:xfrm>
            <a:off x="8160273" y="832893"/>
            <a:ext cx="3300985" cy="3300986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Прямоугольник 25"/>
          <p:cNvSpPr/>
          <p:nvPr/>
        </p:nvSpPr>
        <p:spPr>
          <a:xfrm>
            <a:off x="-12752" y="-462"/>
            <a:ext cx="12204752" cy="6858462"/>
          </a:xfrm>
          <a:prstGeom prst="rect">
            <a:avLst/>
          </a:prstGeom>
          <a:solidFill>
            <a:srgbClr val="9CB8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Прямоугольник 20"/>
          <p:cNvSpPr/>
          <p:nvPr/>
        </p:nvSpPr>
        <p:spPr>
          <a:xfrm>
            <a:off x="-12752" y="5528855"/>
            <a:ext cx="12192001" cy="79145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39" name="Заголовок 1"/>
          <p:cNvSpPr txBox="1"/>
          <p:nvPr/>
        </p:nvSpPr>
        <p:spPr>
          <a:xfrm>
            <a:off x="3421015" y="5715599"/>
            <a:ext cx="29241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2400" b="1" cap="all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lvl1pPr>
          </a:lstStyle>
          <a:p>
            <a:r>
              <a:rPr sz="2000" dirty="0" err="1"/>
              <a:t>Соревнования</a:t>
            </a:r>
            <a:r>
              <a:rPr sz="2000" dirty="0"/>
              <a:t> </a:t>
            </a:r>
          </a:p>
        </p:txBody>
      </p:sp>
      <p:sp>
        <p:nvSpPr>
          <p:cNvPr id="140" name="Заголовок 1"/>
          <p:cNvSpPr txBox="1"/>
          <p:nvPr/>
        </p:nvSpPr>
        <p:spPr>
          <a:xfrm>
            <a:off x="9347933" y="5655775"/>
            <a:ext cx="279217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2400" b="1" cap="all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lvl1pPr>
          </a:lstStyle>
          <a:p>
            <a:r>
              <a:rPr sz="2000" dirty="0" err="1"/>
              <a:t>Сообщество</a:t>
            </a:r>
            <a:endParaRPr sz="2000" dirty="0"/>
          </a:p>
        </p:txBody>
      </p:sp>
      <p:sp>
        <p:nvSpPr>
          <p:cNvPr id="141" name="Заголовок 1"/>
          <p:cNvSpPr txBox="1"/>
          <p:nvPr/>
        </p:nvSpPr>
        <p:spPr>
          <a:xfrm>
            <a:off x="-153849" y="5540054"/>
            <a:ext cx="382197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90000"/>
              </a:lnSpc>
              <a:defRPr sz="2400" b="1" cap="all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lvl1pPr>
          </a:lstStyle>
          <a:p>
            <a:r>
              <a:rPr sz="2000" dirty="0" err="1"/>
              <a:t>Просветительские</a:t>
            </a:r>
            <a:r>
              <a:rPr sz="2000" dirty="0"/>
              <a:t> </a:t>
            </a:r>
            <a:r>
              <a:rPr sz="2000" dirty="0" err="1"/>
              <a:t>активности</a:t>
            </a:r>
            <a:r>
              <a:rPr sz="2000" dirty="0"/>
              <a:t> </a:t>
            </a:r>
          </a:p>
        </p:txBody>
      </p:sp>
      <p:sp>
        <p:nvSpPr>
          <p:cNvPr id="142" name="Овал 13"/>
          <p:cNvSpPr/>
          <p:nvPr/>
        </p:nvSpPr>
        <p:spPr>
          <a:xfrm>
            <a:off x="8121174" y="1542364"/>
            <a:ext cx="3323371" cy="3323371"/>
          </a:xfrm>
          <a:prstGeom prst="ellipse">
            <a:avLst/>
          </a:prstGeom>
          <a:solidFill>
            <a:srgbClr val="9CB8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Овал 12"/>
          <p:cNvSpPr/>
          <p:nvPr/>
        </p:nvSpPr>
        <p:spPr>
          <a:xfrm>
            <a:off x="4421563" y="1523314"/>
            <a:ext cx="3323371" cy="3323371"/>
          </a:xfrm>
          <a:prstGeom prst="ellipse">
            <a:avLst/>
          </a:prstGeom>
          <a:solidFill>
            <a:srgbClr val="9CB8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Овал 10"/>
          <p:cNvSpPr/>
          <p:nvPr/>
        </p:nvSpPr>
        <p:spPr>
          <a:xfrm>
            <a:off x="730744" y="1544874"/>
            <a:ext cx="3323371" cy="3323371"/>
          </a:xfrm>
          <a:prstGeom prst="ellipse">
            <a:avLst/>
          </a:prstGeom>
          <a:solidFill>
            <a:srgbClr val="9CB8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5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77738">
            <a:off x="2955077" y="1996936"/>
            <a:ext cx="5880375" cy="245457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Прямоугольник 4"/>
          <p:cNvSpPr/>
          <p:nvPr/>
        </p:nvSpPr>
        <p:spPr>
          <a:xfrm rot="2160330">
            <a:off x="-102360" y="3632102"/>
            <a:ext cx="3974961" cy="402318"/>
          </a:xfrm>
          <a:prstGeom prst="rect">
            <a:avLst/>
          </a:prstGeom>
          <a:solidFill>
            <a:srgbClr val="00673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Прямоугольник 29"/>
          <p:cNvSpPr/>
          <p:nvPr/>
        </p:nvSpPr>
        <p:spPr>
          <a:xfrm rot="19490301">
            <a:off x="8466994" y="3580537"/>
            <a:ext cx="3670935" cy="623738"/>
          </a:xfrm>
          <a:prstGeom prst="rect">
            <a:avLst/>
          </a:prstGeom>
          <a:solidFill>
            <a:srgbClr val="46255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8" name="Picture 4" descr="Picture 4"/>
          <p:cNvPicPr>
            <a:picLocks noChangeAspect="1"/>
          </p:cNvPicPr>
          <p:nvPr/>
        </p:nvPicPr>
        <p:blipFill>
          <a:blip r:embed="rId3"/>
          <a:srcRect l="20696" t="400" r="31031" b="13665"/>
          <a:stretch>
            <a:fillRect/>
          </a:stretch>
        </p:blipFill>
        <p:spPr>
          <a:xfrm>
            <a:off x="6397541" y="1907748"/>
            <a:ext cx="2518786" cy="2515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7" y="0"/>
                  <a:pt x="0" y="4834"/>
                  <a:pt x="0" y="10799"/>
                </a:cubicBezTo>
                <a:cubicBezTo>
                  <a:pt x="0" y="16763"/>
                  <a:pt x="4837" y="21600"/>
                  <a:pt x="10801" y="21600"/>
                </a:cubicBezTo>
                <a:cubicBezTo>
                  <a:pt x="16766" y="21600"/>
                  <a:pt x="21600" y="16763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" name="Picture 2" descr="Picture 2"/>
          <p:cNvPicPr>
            <a:picLocks noChangeAspect="1"/>
          </p:cNvPicPr>
          <p:nvPr/>
        </p:nvPicPr>
        <p:blipFill>
          <a:blip r:embed="rId4"/>
          <a:srcRect l="16662" r="16657"/>
          <a:stretch>
            <a:fillRect/>
          </a:stretch>
        </p:blipFill>
        <p:spPr>
          <a:xfrm>
            <a:off x="3307099" y="1927201"/>
            <a:ext cx="2496129" cy="249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4"/>
                  <a:pt x="0" y="10799"/>
                </a:cubicBezTo>
                <a:cubicBezTo>
                  <a:pt x="0" y="16763"/>
                  <a:pt x="4834" y="21600"/>
                  <a:pt x="10799" y="21600"/>
                </a:cubicBezTo>
                <a:cubicBezTo>
                  <a:pt x="16763" y="21600"/>
                  <a:pt x="21600" y="16763"/>
                  <a:pt x="21600" y="10799"/>
                </a:cubicBezTo>
                <a:cubicBezTo>
                  <a:pt x="21600" y="4834"/>
                  <a:pt x="16763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" name="Picture 4" descr="Picture 4"/>
          <p:cNvPicPr>
            <a:picLocks noChangeAspect="1"/>
          </p:cNvPicPr>
          <p:nvPr/>
        </p:nvPicPr>
        <p:blipFill>
          <a:blip r:embed="rId5"/>
          <a:srcRect l="16662" r="16657"/>
          <a:stretch>
            <a:fillRect/>
          </a:stretch>
        </p:blipFill>
        <p:spPr>
          <a:xfrm>
            <a:off x="9292669" y="1822601"/>
            <a:ext cx="2600737" cy="260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4"/>
                  <a:pt x="0" y="10799"/>
                </a:cubicBezTo>
                <a:cubicBezTo>
                  <a:pt x="0" y="16763"/>
                  <a:pt x="4834" y="21600"/>
                  <a:pt x="10799" y="21600"/>
                </a:cubicBezTo>
                <a:cubicBezTo>
                  <a:pt x="16763" y="21600"/>
                  <a:pt x="21600" y="16763"/>
                  <a:pt x="21600" y="10799"/>
                </a:cubicBezTo>
                <a:cubicBezTo>
                  <a:pt x="21600" y="4834"/>
                  <a:pt x="16763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" name="Picture 6" descr="Picture 6"/>
          <p:cNvPicPr>
            <a:picLocks noChangeAspect="1"/>
          </p:cNvPicPr>
          <p:nvPr/>
        </p:nvPicPr>
        <p:blipFill>
          <a:blip r:embed="rId6"/>
          <a:srcRect l="11552" r="21766" b="140"/>
          <a:stretch>
            <a:fillRect/>
          </a:stretch>
        </p:blipFill>
        <p:spPr>
          <a:xfrm>
            <a:off x="410741" y="1964477"/>
            <a:ext cx="2462320" cy="2458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59" y="0"/>
                </a:moveTo>
                <a:cubicBezTo>
                  <a:pt x="4494" y="333"/>
                  <a:pt x="0" y="5026"/>
                  <a:pt x="0" y="10783"/>
                </a:cubicBezTo>
                <a:cubicBezTo>
                  <a:pt x="0" y="16756"/>
                  <a:pt x="4834" y="21600"/>
                  <a:pt x="10799" y="21600"/>
                </a:cubicBezTo>
                <a:cubicBezTo>
                  <a:pt x="16763" y="21600"/>
                  <a:pt x="21600" y="16756"/>
                  <a:pt x="21600" y="10783"/>
                </a:cubicBezTo>
                <a:cubicBezTo>
                  <a:pt x="21600" y="5026"/>
                  <a:pt x="17103" y="333"/>
                  <a:pt x="11439" y="0"/>
                </a:cubicBezTo>
                <a:lnTo>
                  <a:pt x="1015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2" name="Title 45"/>
          <p:cNvSpPr txBox="1"/>
          <p:nvPr/>
        </p:nvSpPr>
        <p:spPr>
          <a:xfrm>
            <a:off x="534758" y="496099"/>
            <a:ext cx="915407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 cap="all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lvl1pPr>
          </a:lstStyle>
          <a:p>
            <a:r>
              <a:rPr sz="4000" dirty="0" err="1"/>
              <a:t>Академия</a:t>
            </a:r>
            <a:r>
              <a:rPr sz="4000" dirty="0"/>
              <a:t> </a:t>
            </a:r>
            <a:r>
              <a:rPr sz="4000" dirty="0" err="1"/>
              <a:t>ии</a:t>
            </a:r>
            <a:r>
              <a:rPr sz="4000" dirty="0"/>
              <a:t> — </a:t>
            </a:r>
            <a:r>
              <a:rPr sz="4000" dirty="0" err="1"/>
              <a:t>это</a:t>
            </a:r>
            <a:r>
              <a:rPr sz="4000" dirty="0"/>
              <a:t>…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12686EB-36C7-EBF3-8247-2B4A13CDEF3F}"/>
              </a:ext>
            </a:extLst>
          </p:cNvPr>
          <p:cNvSpPr txBox="1"/>
          <p:nvPr/>
        </p:nvSpPr>
        <p:spPr>
          <a:xfrm>
            <a:off x="6267005" y="5700079"/>
            <a:ext cx="279217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2400" b="1" cap="all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lvl1pPr>
          </a:lstStyle>
          <a:p>
            <a:r>
              <a:rPr lang="ru-RU" sz="2000" dirty="0"/>
              <a:t>обучение</a:t>
            </a:r>
            <a:endParaRPr sz="200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103;p22">
            <a:extLst>
              <a:ext uri="{FF2B5EF4-FFF2-40B4-BE49-F238E27FC236}">
                <a16:creationId xmlns:a16="http://schemas.microsoft.com/office/drawing/2014/main" id="{61F85756-4FE5-0EFF-AB11-73D6EDBB3109}"/>
              </a:ext>
            </a:extLst>
          </p:cNvPr>
          <p:cNvPicPr preferRelativeResize="0"/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858426" y="-4933699"/>
            <a:ext cx="6844693" cy="667809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5-конечная звезда 15">
            <a:extLst>
              <a:ext uri="{FF2B5EF4-FFF2-40B4-BE49-F238E27FC236}">
                <a16:creationId xmlns:a16="http://schemas.microsoft.com/office/drawing/2014/main" id="{A8C6FE24-8F8C-AC11-304A-61EC4D017F49}"/>
              </a:ext>
            </a:extLst>
          </p:cNvPr>
          <p:cNvSpPr/>
          <p:nvPr/>
        </p:nvSpPr>
        <p:spPr>
          <a:xfrm rot="1763241">
            <a:off x="9398644" y="-1006179"/>
            <a:ext cx="3291338" cy="2729222"/>
          </a:xfrm>
          <a:custGeom>
            <a:avLst/>
            <a:gdLst>
              <a:gd name="connsiteX0" fmla="*/ 3 w 2578308"/>
              <a:gd name="connsiteY0" fmla="*/ 984824 h 2578308"/>
              <a:gd name="connsiteX1" fmla="*/ 875901 w 2578308"/>
              <a:gd name="connsiteY1" fmla="*/ 827185 h 2578308"/>
              <a:gd name="connsiteX2" fmla="*/ 1289154 w 2578308"/>
              <a:gd name="connsiteY2" fmla="*/ 0 h 2578308"/>
              <a:gd name="connsiteX3" fmla="*/ 1702407 w 2578308"/>
              <a:gd name="connsiteY3" fmla="*/ 827185 h 2578308"/>
              <a:gd name="connsiteX4" fmla="*/ 2578305 w 2578308"/>
              <a:gd name="connsiteY4" fmla="*/ 984824 h 2578308"/>
              <a:gd name="connsiteX5" fmla="*/ 1957811 w 2578308"/>
              <a:gd name="connsiteY5" fmla="*/ 1653690 h 2578308"/>
              <a:gd name="connsiteX6" fmla="*/ 2085893 w 2578308"/>
              <a:gd name="connsiteY6" fmla="*/ 2578301 h 2578308"/>
              <a:gd name="connsiteX7" fmla="*/ 1289154 w 2578308"/>
              <a:gd name="connsiteY7" fmla="*/ 2164499 h 2578308"/>
              <a:gd name="connsiteX8" fmla="*/ 492415 w 2578308"/>
              <a:gd name="connsiteY8" fmla="*/ 2578301 h 2578308"/>
              <a:gd name="connsiteX9" fmla="*/ 620497 w 2578308"/>
              <a:gd name="connsiteY9" fmla="*/ 1653690 h 2578308"/>
              <a:gd name="connsiteX10" fmla="*/ 3 w 2578308"/>
              <a:gd name="connsiteY10" fmla="*/ 984824 h 2578308"/>
              <a:gd name="connsiteX0" fmla="*/ 0 w 3177908"/>
              <a:gd name="connsiteY0" fmla="*/ 834922 h 2578301"/>
              <a:gd name="connsiteX1" fmla="*/ 1475504 w 3177908"/>
              <a:gd name="connsiteY1" fmla="*/ 827185 h 2578301"/>
              <a:gd name="connsiteX2" fmla="*/ 1888757 w 3177908"/>
              <a:gd name="connsiteY2" fmla="*/ 0 h 2578301"/>
              <a:gd name="connsiteX3" fmla="*/ 2302010 w 3177908"/>
              <a:gd name="connsiteY3" fmla="*/ 827185 h 2578301"/>
              <a:gd name="connsiteX4" fmla="*/ 3177908 w 3177908"/>
              <a:gd name="connsiteY4" fmla="*/ 984824 h 2578301"/>
              <a:gd name="connsiteX5" fmla="*/ 2557414 w 3177908"/>
              <a:gd name="connsiteY5" fmla="*/ 1653690 h 2578301"/>
              <a:gd name="connsiteX6" fmla="*/ 2685496 w 3177908"/>
              <a:gd name="connsiteY6" fmla="*/ 2578301 h 2578301"/>
              <a:gd name="connsiteX7" fmla="*/ 1888757 w 3177908"/>
              <a:gd name="connsiteY7" fmla="*/ 2164499 h 2578301"/>
              <a:gd name="connsiteX8" fmla="*/ 1092018 w 3177908"/>
              <a:gd name="connsiteY8" fmla="*/ 2578301 h 2578301"/>
              <a:gd name="connsiteX9" fmla="*/ 1220100 w 3177908"/>
              <a:gd name="connsiteY9" fmla="*/ 1653690 h 2578301"/>
              <a:gd name="connsiteX10" fmla="*/ 0 w 3177908"/>
              <a:gd name="connsiteY10" fmla="*/ 834922 h 2578301"/>
              <a:gd name="connsiteX0" fmla="*/ 0 w 3177908"/>
              <a:gd name="connsiteY0" fmla="*/ 789952 h 2533331"/>
              <a:gd name="connsiteX1" fmla="*/ 1475504 w 3177908"/>
              <a:gd name="connsiteY1" fmla="*/ 782215 h 2533331"/>
              <a:gd name="connsiteX2" fmla="*/ 1169229 w 3177908"/>
              <a:gd name="connsiteY2" fmla="*/ 0 h 2533331"/>
              <a:gd name="connsiteX3" fmla="*/ 2302010 w 3177908"/>
              <a:gd name="connsiteY3" fmla="*/ 782215 h 2533331"/>
              <a:gd name="connsiteX4" fmla="*/ 3177908 w 3177908"/>
              <a:gd name="connsiteY4" fmla="*/ 939854 h 2533331"/>
              <a:gd name="connsiteX5" fmla="*/ 2557414 w 3177908"/>
              <a:gd name="connsiteY5" fmla="*/ 1608720 h 2533331"/>
              <a:gd name="connsiteX6" fmla="*/ 2685496 w 3177908"/>
              <a:gd name="connsiteY6" fmla="*/ 2533331 h 2533331"/>
              <a:gd name="connsiteX7" fmla="*/ 1888757 w 3177908"/>
              <a:gd name="connsiteY7" fmla="*/ 2119529 h 2533331"/>
              <a:gd name="connsiteX8" fmla="*/ 1092018 w 3177908"/>
              <a:gd name="connsiteY8" fmla="*/ 2533331 h 2533331"/>
              <a:gd name="connsiteX9" fmla="*/ 1220100 w 3177908"/>
              <a:gd name="connsiteY9" fmla="*/ 1608720 h 2533331"/>
              <a:gd name="connsiteX10" fmla="*/ 0 w 3177908"/>
              <a:gd name="connsiteY10" fmla="*/ 789952 h 2533331"/>
              <a:gd name="connsiteX0" fmla="*/ 0 w 3028006"/>
              <a:gd name="connsiteY0" fmla="*/ 1854254 h 2533331"/>
              <a:gd name="connsiteX1" fmla="*/ 1325602 w 3028006"/>
              <a:gd name="connsiteY1" fmla="*/ 782215 h 2533331"/>
              <a:gd name="connsiteX2" fmla="*/ 1019327 w 3028006"/>
              <a:gd name="connsiteY2" fmla="*/ 0 h 2533331"/>
              <a:gd name="connsiteX3" fmla="*/ 2152108 w 3028006"/>
              <a:gd name="connsiteY3" fmla="*/ 782215 h 2533331"/>
              <a:gd name="connsiteX4" fmla="*/ 3028006 w 3028006"/>
              <a:gd name="connsiteY4" fmla="*/ 939854 h 2533331"/>
              <a:gd name="connsiteX5" fmla="*/ 2407512 w 3028006"/>
              <a:gd name="connsiteY5" fmla="*/ 1608720 h 2533331"/>
              <a:gd name="connsiteX6" fmla="*/ 2535594 w 3028006"/>
              <a:gd name="connsiteY6" fmla="*/ 2533331 h 2533331"/>
              <a:gd name="connsiteX7" fmla="*/ 1738855 w 3028006"/>
              <a:gd name="connsiteY7" fmla="*/ 2119529 h 2533331"/>
              <a:gd name="connsiteX8" fmla="*/ 942116 w 3028006"/>
              <a:gd name="connsiteY8" fmla="*/ 2533331 h 2533331"/>
              <a:gd name="connsiteX9" fmla="*/ 1070198 w 3028006"/>
              <a:gd name="connsiteY9" fmla="*/ 1608720 h 2533331"/>
              <a:gd name="connsiteX10" fmla="*/ 0 w 3028006"/>
              <a:gd name="connsiteY10" fmla="*/ 1854254 h 2533331"/>
              <a:gd name="connsiteX0" fmla="*/ 0 w 3028006"/>
              <a:gd name="connsiteY0" fmla="*/ 1072039 h 1751116"/>
              <a:gd name="connsiteX1" fmla="*/ 1325602 w 3028006"/>
              <a:gd name="connsiteY1" fmla="*/ 0 h 1751116"/>
              <a:gd name="connsiteX2" fmla="*/ 314789 w 3028006"/>
              <a:gd name="connsiteY2" fmla="*/ 102205 h 1751116"/>
              <a:gd name="connsiteX3" fmla="*/ 2152108 w 3028006"/>
              <a:gd name="connsiteY3" fmla="*/ 0 h 1751116"/>
              <a:gd name="connsiteX4" fmla="*/ 3028006 w 3028006"/>
              <a:gd name="connsiteY4" fmla="*/ 157639 h 1751116"/>
              <a:gd name="connsiteX5" fmla="*/ 2407512 w 3028006"/>
              <a:gd name="connsiteY5" fmla="*/ 826505 h 1751116"/>
              <a:gd name="connsiteX6" fmla="*/ 2535594 w 3028006"/>
              <a:gd name="connsiteY6" fmla="*/ 1751116 h 1751116"/>
              <a:gd name="connsiteX7" fmla="*/ 1738855 w 3028006"/>
              <a:gd name="connsiteY7" fmla="*/ 1337314 h 1751116"/>
              <a:gd name="connsiteX8" fmla="*/ 942116 w 3028006"/>
              <a:gd name="connsiteY8" fmla="*/ 1751116 h 1751116"/>
              <a:gd name="connsiteX9" fmla="*/ 1070198 w 3028006"/>
              <a:gd name="connsiteY9" fmla="*/ 826505 h 1751116"/>
              <a:gd name="connsiteX10" fmla="*/ 0 w 3028006"/>
              <a:gd name="connsiteY10" fmla="*/ 1072039 h 1751116"/>
              <a:gd name="connsiteX0" fmla="*/ 0 w 3028006"/>
              <a:gd name="connsiteY0" fmla="*/ 1881508 h 2560585"/>
              <a:gd name="connsiteX1" fmla="*/ 1325602 w 3028006"/>
              <a:gd name="connsiteY1" fmla="*/ 809469 h 2560585"/>
              <a:gd name="connsiteX2" fmla="*/ 314789 w 3028006"/>
              <a:gd name="connsiteY2" fmla="*/ 911674 h 2560585"/>
              <a:gd name="connsiteX3" fmla="*/ 2152108 w 3028006"/>
              <a:gd name="connsiteY3" fmla="*/ 0 h 2560585"/>
              <a:gd name="connsiteX4" fmla="*/ 3028006 w 3028006"/>
              <a:gd name="connsiteY4" fmla="*/ 967108 h 2560585"/>
              <a:gd name="connsiteX5" fmla="*/ 2407512 w 3028006"/>
              <a:gd name="connsiteY5" fmla="*/ 1635974 h 2560585"/>
              <a:gd name="connsiteX6" fmla="*/ 2535594 w 3028006"/>
              <a:gd name="connsiteY6" fmla="*/ 2560585 h 2560585"/>
              <a:gd name="connsiteX7" fmla="*/ 1738855 w 3028006"/>
              <a:gd name="connsiteY7" fmla="*/ 2146783 h 2560585"/>
              <a:gd name="connsiteX8" fmla="*/ 942116 w 3028006"/>
              <a:gd name="connsiteY8" fmla="*/ 2560585 h 2560585"/>
              <a:gd name="connsiteX9" fmla="*/ 1070198 w 3028006"/>
              <a:gd name="connsiteY9" fmla="*/ 1635974 h 2560585"/>
              <a:gd name="connsiteX10" fmla="*/ 0 w 3028006"/>
              <a:gd name="connsiteY10" fmla="*/ 1881508 h 2560585"/>
              <a:gd name="connsiteX0" fmla="*/ 0 w 3207888"/>
              <a:gd name="connsiteY0" fmla="*/ 1881508 h 2560585"/>
              <a:gd name="connsiteX1" fmla="*/ 1325602 w 3207888"/>
              <a:gd name="connsiteY1" fmla="*/ 809469 h 2560585"/>
              <a:gd name="connsiteX2" fmla="*/ 314789 w 3207888"/>
              <a:gd name="connsiteY2" fmla="*/ 911674 h 2560585"/>
              <a:gd name="connsiteX3" fmla="*/ 2152108 w 3207888"/>
              <a:gd name="connsiteY3" fmla="*/ 0 h 2560585"/>
              <a:gd name="connsiteX4" fmla="*/ 3207888 w 3207888"/>
              <a:gd name="connsiteY4" fmla="*/ 2016419 h 2560585"/>
              <a:gd name="connsiteX5" fmla="*/ 2407512 w 3207888"/>
              <a:gd name="connsiteY5" fmla="*/ 1635974 h 2560585"/>
              <a:gd name="connsiteX6" fmla="*/ 2535594 w 3207888"/>
              <a:gd name="connsiteY6" fmla="*/ 2560585 h 2560585"/>
              <a:gd name="connsiteX7" fmla="*/ 1738855 w 3207888"/>
              <a:gd name="connsiteY7" fmla="*/ 2146783 h 2560585"/>
              <a:gd name="connsiteX8" fmla="*/ 942116 w 3207888"/>
              <a:gd name="connsiteY8" fmla="*/ 2560585 h 2560585"/>
              <a:gd name="connsiteX9" fmla="*/ 1070198 w 3207888"/>
              <a:gd name="connsiteY9" fmla="*/ 1635974 h 2560585"/>
              <a:gd name="connsiteX10" fmla="*/ 0 w 3207888"/>
              <a:gd name="connsiteY10" fmla="*/ 1881508 h 2560585"/>
              <a:gd name="connsiteX0" fmla="*/ 0 w 3207888"/>
              <a:gd name="connsiteY0" fmla="*/ 1881508 h 2560585"/>
              <a:gd name="connsiteX1" fmla="*/ 980828 w 3207888"/>
              <a:gd name="connsiteY1" fmla="*/ 974361 h 2560585"/>
              <a:gd name="connsiteX2" fmla="*/ 314789 w 3207888"/>
              <a:gd name="connsiteY2" fmla="*/ 911674 h 2560585"/>
              <a:gd name="connsiteX3" fmla="*/ 2152108 w 3207888"/>
              <a:gd name="connsiteY3" fmla="*/ 0 h 2560585"/>
              <a:gd name="connsiteX4" fmla="*/ 3207888 w 3207888"/>
              <a:gd name="connsiteY4" fmla="*/ 2016419 h 2560585"/>
              <a:gd name="connsiteX5" fmla="*/ 2407512 w 3207888"/>
              <a:gd name="connsiteY5" fmla="*/ 1635974 h 2560585"/>
              <a:gd name="connsiteX6" fmla="*/ 2535594 w 3207888"/>
              <a:gd name="connsiteY6" fmla="*/ 2560585 h 2560585"/>
              <a:gd name="connsiteX7" fmla="*/ 1738855 w 3207888"/>
              <a:gd name="connsiteY7" fmla="*/ 2146783 h 2560585"/>
              <a:gd name="connsiteX8" fmla="*/ 942116 w 3207888"/>
              <a:gd name="connsiteY8" fmla="*/ 2560585 h 2560585"/>
              <a:gd name="connsiteX9" fmla="*/ 1070198 w 3207888"/>
              <a:gd name="connsiteY9" fmla="*/ 1635974 h 2560585"/>
              <a:gd name="connsiteX10" fmla="*/ 0 w 3207888"/>
              <a:gd name="connsiteY10" fmla="*/ 1881508 h 2560585"/>
              <a:gd name="connsiteX0" fmla="*/ 0 w 3207888"/>
              <a:gd name="connsiteY0" fmla="*/ 1881508 h 2560585"/>
              <a:gd name="connsiteX1" fmla="*/ 980828 w 3207888"/>
              <a:gd name="connsiteY1" fmla="*/ 974361 h 2560585"/>
              <a:gd name="connsiteX2" fmla="*/ 314789 w 3207888"/>
              <a:gd name="connsiteY2" fmla="*/ 911674 h 2560585"/>
              <a:gd name="connsiteX3" fmla="*/ 2152108 w 3207888"/>
              <a:gd name="connsiteY3" fmla="*/ 0 h 2560585"/>
              <a:gd name="connsiteX4" fmla="*/ 3207888 w 3207888"/>
              <a:gd name="connsiteY4" fmla="*/ 2016419 h 2560585"/>
              <a:gd name="connsiteX5" fmla="*/ 2407512 w 3207888"/>
              <a:gd name="connsiteY5" fmla="*/ 1635974 h 2560585"/>
              <a:gd name="connsiteX6" fmla="*/ 2535594 w 3207888"/>
              <a:gd name="connsiteY6" fmla="*/ 2560585 h 2560585"/>
              <a:gd name="connsiteX7" fmla="*/ 1768835 w 3207888"/>
              <a:gd name="connsiteY7" fmla="*/ 1502206 h 2560585"/>
              <a:gd name="connsiteX8" fmla="*/ 942116 w 3207888"/>
              <a:gd name="connsiteY8" fmla="*/ 2560585 h 2560585"/>
              <a:gd name="connsiteX9" fmla="*/ 1070198 w 3207888"/>
              <a:gd name="connsiteY9" fmla="*/ 1635974 h 2560585"/>
              <a:gd name="connsiteX10" fmla="*/ 0 w 3207888"/>
              <a:gd name="connsiteY10" fmla="*/ 1881508 h 2560585"/>
              <a:gd name="connsiteX0" fmla="*/ 0 w 3087967"/>
              <a:gd name="connsiteY0" fmla="*/ 1881508 h 2560585"/>
              <a:gd name="connsiteX1" fmla="*/ 980828 w 3087967"/>
              <a:gd name="connsiteY1" fmla="*/ 974361 h 2560585"/>
              <a:gd name="connsiteX2" fmla="*/ 314789 w 3087967"/>
              <a:gd name="connsiteY2" fmla="*/ 911674 h 2560585"/>
              <a:gd name="connsiteX3" fmla="*/ 2152108 w 3087967"/>
              <a:gd name="connsiteY3" fmla="*/ 0 h 2560585"/>
              <a:gd name="connsiteX4" fmla="*/ 3087967 w 3087967"/>
              <a:gd name="connsiteY4" fmla="*/ 1536733 h 2560585"/>
              <a:gd name="connsiteX5" fmla="*/ 2407512 w 3087967"/>
              <a:gd name="connsiteY5" fmla="*/ 1635974 h 2560585"/>
              <a:gd name="connsiteX6" fmla="*/ 2535594 w 3087967"/>
              <a:gd name="connsiteY6" fmla="*/ 2560585 h 2560585"/>
              <a:gd name="connsiteX7" fmla="*/ 1768835 w 3087967"/>
              <a:gd name="connsiteY7" fmla="*/ 1502206 h 2560585"/>
              <a:gd name="connsiteX8" fmla="*/ 942116 w 3087967"/>
              <a:gd name="connsiteY8" fmla="*/ 2560585 h 2560585"/>
              <a:gd name="connsiteX9" fmla="*/ 1070198 w 3087967"/>
              <a:gd name="connsiteY9" fmla="*/ 1635974 h 2560585"/>
              <a:gd name="connsiteX10" fmla="*/ 0 w 3087967"/>
              <a:gd name="connsiteY10" fmla="*/ 1881508 h 256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7967" h="2560585">
                <a:moveTo>
                  <a:pt x="0" y="1881508"/>
                </a:moveTo>
                <a:lnTo>
                  <a:pt x="980828" y="974361"/>
                </a:lnTo>
                <a:lnTo>
                  <a:pt x="314789" y="911674"/>
                </a:lnTo>
                <a:lnTo>
                  <a:pt x="2152108" y="0"/>
                </a:lnTo>
                <a:lnTo>
                  <a:pt x="3087967" y="1536733"/>
                </a:lnTo>
                <a:lnTo>
                  <a:pt x="2407512" y="1635974"/>
                </a:lnTo>
                <a:lnTo>
                  <a:pt x="2535594" y="2560585"/>
                </a:lnTo>
                <a:lnTo>
                  <a:pt x="1768835" y="1502206"/>
                </a:lnTo>
                <a:lnTo>
                  <a:pt x="942116" y="2560585"/>
                </a:lnTo>
                <a:lnTo>
                  <a:pt x="1070198" y="1635974"/>
                </a:lnTo>
                <a:lnTo>
                  <a:pt x="0" y="1881508"/>
                </a:lnTo>
                <a:close/>
              </a:path>
            </a:pathLst>
          </a:cu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A5ADF2-EC6D-BD82-5881-0D583DDE16C8}"/>
              </a:ext>
            </a:extLst>
          </p:cNvPr>
          <p:cNvSpPr/>
          <p:nvPr/>
        </p:nvSpPr>
        <p:spPr>
          <a:xfrm>
            <a:off x="1" y="395911"/>
            <a:ext cx="6096000" cy="995673"/>
          </a:xfrm>
          <a:prstGeom prst="rect">
            <a:avLst/>
          </a:prstGeom>
          <a:solidFill>
            <a:srgbClr val="060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B9B19EB-BAF0-76D5-39C7-67187529C03A}"/>
              </a:ext>
            </a:extLst>
          </p:cNvPr>
          <p:cNvSpPr/>
          <p:nvPr/>
        </p:nvSpPr>
        <p:spPr>
          <a:xfrm>
            <a:off x="1277989" y="3654058"/>
            <a:ext cx="5732431" cy="277818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rgbClr val="090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sz="2400"/>
          </a:p>
        </p:txBody>
      </p:sp>
      <p:sp>
        <p:nvSpPr>
          <p:cNvPr id="2" name="Google Shape;66;p3">
            <a:extLst>
              <a:ext uri="{FF2B5EF4-FFF2-40B4-BE49-F238E27FC236}">
                <a16:creationId xmlns:a16="http://schemas.microsoft.com/office/drawing/2014/main" id="{EE097417-B509-C4BD-C674-74DB085682F2}"/>
              </a:ext>
            </a:extLst>
          </p:cNvPr>
          <p:cNvSpPr txBox="1">
            <a:spLocks/>
          </p:cNvSpPr>
          <p:nvPr/>
        </p:nvSpPr>
        <p:spPr>
          <a:xfrm>
            <a:off x="452054" y="296861"/>
            <a:ext cx="12270747" cy="90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ru-RU" sz="4800" b="1" cap="all" dirty="0">
                <a:solidFill>
                  <a:schemeClr val="bg1"/>
                </a:solidFill>
                <a:latin typeface="Proxima Nova Rg"/>
              </a:rPr>
              <a:t>Просвещение</a:t>
            </a:r>
            <a:endParaRPr lang="ru-RU" sz="4800" b="1" cap="all" dirty="0">
              <a:solidFill>
                <a:schemeClr val="bg1"/>
              </a:solidFill>
              <a:latin typeface="Proxima Nova Rg"/>
              <a:sym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B641B9-79CD-A918-64A9-B0E7FEF70C83}"/>
              </a:ext>
            </a:extLst>
          </p:cNvPr>
          <p:cNvSpPr/>
          <p:nvPr/>
        </p:nvSpPr>
        <p:spPr>
          <a:xfrm>
            <a:off x="4435041" y="1828325"/>
            <a:ext cx="7543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b="1" dirty="0">
                <a:solidFill>
                  <a:srgbClr val="0700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- Всероссийский образовательный проект, позволяющий учащимся </a:t>
            </a:r>
          </a:p>
          <a:p>
            <a:pPr>
              <a:buSzPts val="1300"/>
            </a:pPr>
            <a:r>
              <a:rPr lang="ru-RU" b="1" dirty="0">
                <a:solidFill>
                  <a:srgbClr val="0700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в игровой форме получить знания</a:t>
            </a:r>
            <a:r>
              <a:rPr lang="en-GB" b="1" dirty="0">
                <a:solidFill>
                  <a:srgbClr val="0700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 </a:t>
            </a:r>
            <a:r>
              <a:rPr lang="ru-RU" b="1" dirty="0">
                <a:solidFill>
                  <a:srgbClr val="0700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от ведущих технологических компаний и развить навыки и компетенции цифровой экономики.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EDF933-E811-3C3D-D7EA-AF9BF8F8F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48" y="1268773"/>
            <a:ext cx="4297398" cy="167656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E735E45-2CAC-E075-7F04-227325E1A738}"/>
              </a:ext>
            </a:extLst>
          </p:cNvPr>
          <p:cNvSpPr/>
          <p:nvPr/>
        </p:nvSpPr>
        <p:spPr>
          <a:xfrm>
            <a:off x="1113098" y="3489166"/>
            <a:ext cx="5745328" cy="277818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90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sz="240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DD7939-02A2-9CED-A65C-D995371D22F5}"/>
              </a:ext>
            </a:extLst>
          </p:cNvPr>
          <p:cNvSpPr/>
          <p:nvPr/>
        </p:nvSpPr>
        <p:spPr>
          <a:xfrm>
            <a:off x="1393803" y="3515505"/>
            <a:ext cx="573243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sz="2800" b="1" cap="all" dirty="0">
                <a:solidFill>
                  <a:srgbClr val="9CB81F"/>
                </a:solidFill>
                <a:latin typeface="Proxima Nova Rg"/>
                <a:sym typeface="Lato"/>
              </a:rPr>
              <a:t>ДЛЯ 3-х ВОЗРАСТНЫХ ГРУПП:</a:t>
            </a:r>
          </a:p>
          <a:p>
            <a:pPr>
              <a:buSzPts val="1300"/>
            </a:pPr>
            <a:endParaRPr lang="ru-RU" sz="2000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000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начинающие испытатели – 1-4 класс;</a:t>
            </a:r>
          </a:p>
          <a:p>
            <a:pPr>
              <a:buSzPts val="1300"/>
            </a:pPr>
            <a:endParaRPr lang="ru-RU" sz="500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000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опытные испытатели – 5-8 класс;</a:t>
            </a:r>
          </a:p>
          <a:p>
            <a:pPr>
              <a:buSzPts val="1300"/>
            </a:pPr>
            <a:endParaRPr lang="ru-RU" sz="500" dirty="0">
              <a:solidFill>
                <a:srgbClr val="0904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000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закаленные профессионалы –</a:t>
            </a:r>
          </a:p>
          <a:p>
            <a:pPr>
              <a:buSzPts val="1300"/>
            </a:pPr>
            <a:r>
              <a:rPr lang="ru-RU" sz="2000" dirty="0">
                <a:solidFill>
                  <a:srgbClr val="090419"/>
                </a:solidFill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9-11 класс.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8E4E7F-0AC8-1D61-2029-322B74A7E396}"/>
              </a:ext>
            </a:extLst>
          </p:cNvPr>
          <p:cNvSpPr/>
          <p:nvPr/>
        </p:nvSpPr>
        <p:spPr>
          <a:xfrm rot="2700000">
            <a:off x="1202183" y="4403588"/>
            <a:ext cx="163784" cy="16378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BF3B6F-981B-097C-9CAD-FEE982322B44}"/>
              </a:ext>
            </a:extLst>
          </p:cNvPr>
          <p:cNvSpPr/>
          <p:nvPr/>
        </p:nvSpPr>
        <p:spPr>
          <a:xfrm rot="2700000">
            <a:off x="1202183" y="4787496"/>
            <a:ext cx="163784" cy="16378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C119A7B-4AB3-60B7-37C3-752953CBD356}"/>
              </a:ext>
            </a:extLst>
          </p:cNvPr>
          <p:cNvSpPr/>
          <p:nvPr/>
        </p:nvSpPr>
        <p:spPr>
          <a:xfrm rot="2700000">
            <a:off x="1202183" y="5178386"/>
            <a:ext cx="163784" cy="16378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518;p48">
            <a:extLst>
              <a:ext uri="{FF2B5EF4-FFF2-40B4-BE49-F238E27FC236}">
                <a16:creationId xmlns:a16="http://schemas.microsoft.com/office/drawing/2014/main" id="{E31749B9-B2AB-D3F0-13A7-E6A62CE1DDC7}"/>
              </a:ext>
            </a:extLst>
          </p:cNvPr>
          <p:cNvSpPr/>
          <p:nvPr/>
        </p:nvSpPr>
        <p:spPr>
          <a:xfrm>
            <a:off x="9142789" y="3934962"/>
            <a:ext cx="2378093" cy="2388421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3763FF-B874-D728-C40B-1FD75E155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91" y="4033073"/>
            <a:ext cx="2193080" cy="22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97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103;p22">
            <a:extLst>
              <a:ext uri="{FF2B5EF4-FFF2-40B4-BE49-F238E27FC236}">
                <a16:creationId xmlns:a16="http://schemas.microsoft.com/office/drawing/2014/main" id="{61F85756-4FE5-0EFF-AB11-73D6EDBB3109}"/>
              </a:ext>
            </a:extLst>
          </p:cNvPr>
          <p:cNvPicPr preferRelativeResize="0"/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858426" y="-4933699"/>
            <a:ext cx="6844693" cy="667809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5-конечная звезда 15">
            <a:extLst>
              <a:ext uri="{FF2B5EF4-FFF2-40B4-BE49-F238E27FC236}">
                <a16:creationId xmlns:a16="http://schemas.microsoft.com/office/drawing/2014/main" id="{A8C6FE24-8F8C-AC11-304A-61EC4D017F49}"/>
              </a:ext>
            </a:extLst>
          </p:cNvPr>
          <p:cNvSpPr/>
          <p:nvPr/>
        </p:nvSpPr>
        <p:spPr>
          <a:xfrm rot="1763241">
            <a:off x="9398644" y="-1006179"/>
            <a:ext cx="3291338" cy="2729222"/>
          </a:xfrm>
          <a:custGeom>
            <a:avLst/>
            <a:gdLst>
              <a:gd name="connsiteX0" fmla="*/ 3 w 2578308"/>
              <a:gd name="connsiteY0" fmla="*/ 984824 h 2578308"/>
              <a:gd name="connsiteX1" fmla="*/ 875901 w 2578308"/>
              <a:gd name="connsiteY1" fmla="*/ 827185 h 2578308"/>
              <a:gd name="connsiteX2" fmla="*/ 1289154 w 2578308"/>
              <a:gd name="connsiteY2" fmla="*/ 0 h 2578308"/>
              <a:gd name="connsiteX3" fmla="*/ 1702407 w 2578308"/>
              <a:gd name="connsiteY3" fmla="*/ 827185 h 2578308"/>
              <a:gd name="connsiteX4" fmla="*/ 2578305 w 2578308"/>
              <a:gd name="connsiteY4" fmla="*/ 984824 h 2578308"/>
              <a:gd name="connsiteX5" fmla="*/ 1957811 w 2578308"/>
              <a:gd name="connsiteY5" fmla="*/ 1653690 h 2578308"/>
              <a:gd name="connsiteX6" fmla="*/ 2085893 w 2578308"/>
              <a:gd name="connsiteY6" fmla="*/ 2578301 h 2578308"/>
              <a:gd name="connsiteX7" fmla="*/ 1289154 w 2578308"/>
              <a:gd name="connsiteY7" fmla="*/ 2164499 h 2578308"/>
              <a:gd name="connsiteX8" fmla="*/ 492415 w 2578308"/>
              <a:gd name="connsiteY8" fmla="*/ 2578301 h 2578308"/>
              <a:gd name="connsiteX9" fmla="*/ 620497 w 2578308"/>
              <a:gd name="connsiteY9" fmla="*/ 1653690 h 2578308"/>
              <a:gd name="connsiteX10" fmla="*/ 3 w 2578308"/>
              <a:gd name="connsiteY10" fmla="*/ 984824 h 2578308"/>
              <a:gd name="connsiteX0" fmla="*/ 0 w 3177908"/>
              <a:gd name="connsiteY0" fmla="*/ 834922 h 2578301"/>
              <a:gd name="connsiteX1" fmla="*/ 1475504 w 3177908"/>
              <a:gd name="connsiteY1" fmla="*/ 827185 h 2578301"/>
              <a:gd name="connsiteX2" fmla="*/ 1888757 w 3177908"/>
              <a:gd name="connsiteY2" fmla="*/ 0 h 2578301"/>
              <a:gd name="connsiteX3" fmla="*/ 2302010 w 3177908"/>
              <a:gd name="connsiteY3" fmla="*/ 827185 h 2578301"/>
              <a:gd name="connsiteX4" fmla="*/ 3177908 w 3177908"/>
              <a:gd name="connsiteY4" fmla="*/ 984824 h 2578301"/>
              <a:gd name="connsiteX5" fmla="*/ 2557414 w 3177908"/>
              <a:gd name="connsiteY5" fmla="*/ 1653690 h 2578301"/>
              <a:gd name="connsiteX6" fmla="*/ 2685496 w 3177908"/>
              <a:gd name="connsiteY6" fmla="*/ 2578301 h 2578301"/>
              <a:gd name="connsiteX7" fmla="*/ 1888757 w 3177908"/>
              <a:gd name="connsiteY7" fmla="*/ 2164499 h 2578301"/>
              <a:gd name="connsiteX8" fmla="*/ 1092018 w 3177908"/>
              <a:gd name="connsiteY8" fmla="*/ 2578301 h 2578301"/>
              <a:gd name="connsiteX9" fmla="*/ 1220100 w 3177908"/>
              <a:gd name="connsiteY9" fmla="*/ 1653690 h 2578301"/>
              <a:gd name="connsiteX10" fmla="*/ 0 w 3177908"/>
              <a:gd name="connsiteY10" fmla="*/ 834922 h 2578301"/>
              <a:gd name="connsiteX0" fmla="*/ 0 w 3177908"/>
              <a:gd name="connsiteY0" fmla="*/ 789952 h 2533331"/>
              <a:gd name="connsiteX1" fmla="*/ 1475504 w 3177908"/>
              <a:gd name="connsiteY1" fmla="*/ 782215 h 2533331"/>
              <a:gd name="connsiteX2" fmla="*/ 1169229 w 3177908"/>
              <a:gd name="connsiteY2" fmla="*/ 0 h 2533331"/>
              <a:gd name="connsiteX3" fmla="*/ 2302010 w 3177908"/>
              <a:gd name="connsiteY3" fmla="*/ 782215 h 2533331"/>
              <a:gd name="connsiteX4" fmla="*/ 3177908 w 3177908"/>
              <a:gd name="connsiteY4" fmla="*/ 939854 h 2533331"/>
              <a:gd name="connsiteX5" fmla="*/ 2557414 w 3177908"/>
              <a:gd name="connsiteY5" fmla="*/ 1608720 h 2533331"/>
              <a:gd name="connsiteX6" fmla="*/ 2685496 w 3177908"/>
              <a:gd name="connsiteY6" fmla="*/ 2533331 h 2533331"/>
              <a:gd name="connsiteX7" fmla="*/ 1888757 w 3177908"/>
              <a:gd name="connsiteY7" fmla="*/ 2119529 h 2533331"/>
              <a:gd name="connsiteX8" fmla="*/ 1092018 w 3177908"/>
              <a:gd name="connsiteY8" fmla="*/ 2533331 h 2533331"/>
              <a:gd name="connsiteX9" fmla="*/ 1220100 w 3177908"/>
              <a:gd name="connsiteY9" fmla="*/ 1608720 h 2533331"/>
              <a:gd name="connsiteX10" fmla="*/ 0 w 3177908"/>
              <a:gd name="connsiteY10" fmla="*/ 789952 h 2533331"/>
              <a:gd name="connsiteX0" fmla="*/ 0 w 3028006"/>
              <a:gd name="connsiteY0" fmla="*/ 1854254 h 2533331"/>
              <a:gd name="connsiteX1" fmla="*/ 1325602 w 3028006"/>
              <a:gd name="connsiteY1" fmla="*/ 782215 h 2533331"/>
              <a:gd name="connsiteX2" fmla="*/ 1019327 w 3028006"/>
              <a:gd name="connsiteY2" fmla="*/ 0 h 2533331"/>
              <a:gd name="connsiteX3" fmla="*/ 2152108 w 3028006"/>
              <a:gd name="connsiteY3" fmla="*/ 782215 h 2533331"/>
              <a:gd name="connsiteX4" fmla="*/ 3028006 w 3028006"/>
              <a:gd name="connsiteY4" fmla="*/ 939854 h 2533331"/>
              <a:gd name="connsiteX5" fmla="*/ 2407512 w 3028006"/>
              <a:gd name="connsiteY5" fmla="*/ 1608720 h 2533331"/>
              <a:gd name="connsiteX6" fmla="*/ 2535594 w 3028006"/>
              <a:gd name="connsiteY6" fmla="*/ 2533331 h 2533331"/>
              <a:gd name="connsiteX7" fmla="*/ 1738855 w 3028006"/>
              <a:gd name="connsiteY7" fmla="*/ 2119529 h 2533331"/>
              <a:gd name="connsiteX8" fmla="*/ 942116 w 3028006"/>
              <a:gd name="connsiteY8" fmla="*/ 2533331 h 2533331"/>
              <a:gd name="connsiteX9" fmla="*/ 1070198 w 3028006"/>
              <a:gd name="connsiteY9" fmla="*/ 1608720 h 2533331"/>
              <a:gd name="connsiteX10" fmla="*/ 0 w 3028006"/>
              <a:gd name="connsiteY10" fmla="*/ 1854254 h 2533331"/>
              <a:gd name="connsiteX0" fmla="*/ 0 w 3028006"/>
              <a:gd name="connsiteY0" fmla="*/ 1072039 h 1751116"/>
              <a:gd name="connsiteX1" fmla="*/ 1325602 w 3028006"/>
              <a:gd name="connsiteY1" fmla="*/ 0 h 1751116"/>
              <a:gd name="connsiteX2" fmla="*/ 314789 w 3028006"/>
              <a:gd name="connsiteY2" fmla="*/ 102205 h 1751116"/>
              <a:gd name="connsiteX3" fmla="*/ 2152108 w 3028006"/>
              <a:gd name="connsiteY3" fmla="*/ 0 h 1751116"/>
              <a:gd name="connsiteX4" fmla="*/ 3028006 w 3028006"/>
              <a:gd name="connsiteY4" fmla="*/ 157639 h 1751116"/>
              <a:gd name="connsiteX5" fmla="*/ 2407512 w 3028006"/>
              <a:gd name="connsiteY5" fmla="*/ 826505 h 1751116"/>
              <a:gd name="connsiteX6" fmla="*/ 2535594 w 3028006"/>
              <a:gd name="connsiteY6" fmla="*/ 1751116 h 1751116"/>
              <a:gd name="connsiteX7" fmla="*/ 1738855 w 3028006"/>
              <a:gd name="connsiteY7" fmla="*/ 1337314 h 1751116"/>
              <a:gd name="connsiteX8" fmla="*/ 942116 w 3028006"/>
              <a:gd name="connsiteY8" fmla="*/ 1751116 h 1751116"/>
              <a:gd name="connsiteX9" fmla="*/ 1070198 w 3028006"/>
              <a:gd name="connsiteY9" fmla="*/ 826505 h 1751116"/>
              <a:gd name="connsiteX10" fmla="*/ 0 w 3028006"/>
              <a:gd name="connsiteY10" fmla="*/ 1072039 h 1751116"/>
              <a:gd name="connsiteX0" fmla="*/ 0 w 3028006"/>
              <a:gd name="connsiteY0" fmla="*/ 1881508 h 2560585"/>
              <a:gd name="connsiteX1" fmla="*/ 1325602 w 3028006"/>
              <a:gd name="connsiteY1" fmla="*/ 809469 h 2560585"/>
              <a:gd name="connsiteX2" fmla="*/ 314789 w 3028006"/>
              <a:gd name="connsiteY2" fmla="*/ 911674 h 2560585"/>
              <a:gd name="connsiteX3" fmla="*/ 2152108 w 3028006"/>
              <a:gd name="connsiteY3" fmla="*/ 0 h 2560585"/>
              <a:gd name="connsiteX4" fmla="*/ 3028006 w 3028006"/>
              <a:gd name="connsiteY4" fmla="*/ 967108 h 2560585"/>
              <a:gd name="connsiteX5" fmla="*/ 2407512 w 3028006"/>
              <a:gd name="connsiteY5" fmla="*/ 1635974 h 2560585"/>
              <a:gd name="connsiteX6" fmla="*/ 2535594 w 3028006"/>
              <a:gd name="connsiteY6" fmla="*/ 2560585 h 2560585"/>
              <a:gd name="connsiteX7" fmla="*/ 1738855 w 3028006"/>
              <a:gd name="connsiteY7" fmla="*/ 2146783 h 2560585"/>
              <a:gd name="connsiteX8" fmla="*/ 942116 w 3028006"/>
              <a:gd name="connsiteY8" fmla="*/ 2560585 h 2560585"/>
              <a:gd name="connsiteX9" fmla="*/ 1070198 w 3028006"/>
              <a:gd name="connsiteY9" fmla="*/ 1635974 h 2560585"/>
              <a:gd name="connsiteX10" fmla="*/ 0 w 3028006"/>
              <a:gd name="connsiteY10" fmla="*/ 1881508 h 2560585"/>
              <a:gd name="connsiteX0" fmla="*/ 0 w 3207888"/>
              <a:gd name="connsiteY0" fmla="*/ 1881508 h 2560585"/>
              <a:gd name="connsiteX1" fmla="*/ 1325602 w 3207888"/>
              <a:gd name="connsiteY1" fmla="*/ 809469 h 2560585"/>
              <a:gd name="connsiteX2" fmla="*/ 314789 w 3207888"/>
              <a:gd name="connsiteY2" fmla="*/ 911674 h 2560585"/>
              <a:gd name="connsiteX3" fmla="*/ 2152108 w 3207888"/>
              <a:gd name="connsiteY3" fmla="*/ 0 h 2560585"/>
              <a:gd name="connsiteX4" fmla="*/ 3207888 w 3207888"/>
              <a:gd name="connsiteY4" fmla="*/ 2016419 h 2560585"/>
              <a:gd name="connsiteX5" fmla="*/ 2407512 w 3207888"/>
              <a:gd name="connsiteY5" fmla="*/ 1635974 h 2560585"/>
              <a:gd name="connsiteX6" fmla="*/ 2535594 w 3207888"/>
              <a:gd name="connsiteY6" fmla="*/ 2560585 h 2560585"/>
              <a:gd name="connsiteX7" fmla="*/ 1738855 w 3207888"/>
              <a:gd name="connsiteY7" fmla="*/ 2146783 h 2560585"/>
              <a:gd name="connsiteX8" fmla="*/ 942116 w 3207888"/>
              <a:gd name="connsiteY8" fmla="*/ 2560585 h 2560585"/>
              <a:gd name="connsiteX9" fmla="*/ 1070198 w 3207888"/>
              <a:gd name="connsiteY9" fmla="*/ 1635974 h 2560585"/>
              <a:gd name="connsiteX10" fmla="*/ 0 w 3207888"/>
              <a:gd name="connsiteY10" fmla="*/ 1881508 h 2560585"/>
              <a:gd name="connsiteX0" fmla="*/ 0 w 3207888"/>
              <a:gd name="connsiteY0" fmla="*/ 1881508 h 2560585"/>
              <a:gd name="connsiteX1" fmla="*/ 980828 w 3207888"/>
              <a:gd name="connsiteY1" fmla="*/ 974361 h 2560585"/>
              <a:gd name="connsiteX2" fmla="*/ 314789 w 3207888"/>
              <a:gd name="connsiteY2" fmla="*/ 911674 h 2560585"/>
              <a:gd name="connsiteX3" fmla="*/ 2152108 w 3207888"/>
              <a:gd name="connsiteY3" fmla="*/ 0 h 2560585"/>
              <a:gd name="connsiteX4" fmla="*/ 3207888 w 3207888"/>
              <a:gd name="connsiteY4" fmla="*/ 2016419 h 2560585"/>
              <a:gd name="connsiteX5" fmla="*/ 2407512 w 3207888"/>
              <a:gd name="connsiteY5" fmla="*/ 1635974 h 2560585"/>
              <a:gd name="connsiteX6" fmla="*/ 2535594 w 3207888"/>
              <a:gd name="connsiteY6" fmla="*/ 2560585 h 2560585"/>
              <a:gd name="connsiteX7" fmla="*/ 1738855 w 3207888"/>
              <a:gd name="connsiteY7" fmla="*/ 2146783 h 2560585"/>
              <a:gd name="connsiteX8" fmla="*/ 942116 w 3207888"/>
              <a:gd name="connsiteY8" fmla="*/ 2560585 h 2560585"/>
              <a:gd name="connsiteX9" fmla="*/ 1070198 w 3207888"/>
              <a:gd name="connsiteY9" fmla="*/ 1635974 h 2560585"/>
              <a:gd name="connsiteX10" fmla="*/ 0 w 3207888"/>
              <a:gd name="connsiteY10" fmla="*/ 1881508 h 2560585"/>
              <a:gd name="connsiteX0" fmla="*/ 0 w 3207888"/>
              <a:gd name="connsiteY0" fmla="*/ 1881508 h 2560585"/>
              <a:gd name="connsiteX1" fmla="*/ 980828 w 3207888"/>
              <a:gd name="connsiteY1" fmla="*/ 974361 h 2560585"/>
              <a:gd name="connsiteX2" fmla="*/ 314789 w 3207888"/>
              <a:gd name="connsiteY2" fmla="*/ 911674 h 2560585"/>
              <a:gd name="connsiteX3" fmla="*/ 2152108 w 3207888"/>
              <a:gd name="connsiteY3" fmla="*/ 0 h 2560585"/>
              <a:gd name="connsiteX4" fmla="*/ 3207888 w 3207888"/>
              <a:gd name="connsiteY4" fmla="*/ 2016419 h 2560585"/>
              <a:gd name="connsiteX5" fmla="*/ 2407512 w 3207888"/>
              <a:gd name="connsiteY5" fmla="*/ 1635974 h 2560585"/>
              <a:gd name="connsiteX6" fmla="*/ 2535594 w 3207888"/>
              <a:gd name="connsiteY6" fmla="*/ 2560585 h 2560585"/>
              <a:gd name="connsiteX7" fmla="*/ 1768835 w 3207888"/>
              <a:gd name="connsiteY7" fmla="*/ 1502206 h 2560585"/>
              <a:gd name="connsiteX8" fmla="*/ 942116 w 3207888"/>
              <a:gd name="connsiteY8" fmla="*/ 2560585 h 2560585"/>
              <a:gd name="connsiteX9" fmla="*/ 1070198 w 3207888"/>
              <a:gd name="connsiteY9" fmla="*/ 1635974 h 2560585"/>
              <a:gd name="connsiteX10" fmla="*/ 0 w 3207888"/>
              <a:gd name="connsiteY10" fmla="*/ 1881508 h 2560585"/>
              <a:gd name="connsiteX0" fmla="*/ 0 w 3087967"/>
              <a:gd name="connsiteY0" fmla="*/ 1881508 h 2560585"/>
              <a:gd name="connsiteX1" fmla="*/ 980828 w 3087967"/>
              <a:gd name="connsiteY1" fmla="*/ 974361 h 2560585"/>
              <a:gd name="connsiteX2" fmla="*/ 314789 w 3087967"/>
              <a:gd name="connsiteY2" fmla="*/ 911674 h 2560585"/>
              <a:gd name="connsiteX3" fmla="*/ 2152108 w 3087967"/>
              <a:gd name="connsiteY3" fmla="*/ 0 h 2560585"/>
              <a:gd name="connsiteX4" fmla="*/ 3087967 w 3087967"/>
              <a:gd name="connsiteY4" fmla="*/ 1536733 h 2560585"/>
              <a:gd name="connsiteX5" fmla="*/ 2407512 w 3087967"/>
              <a:gd name="connsiteY5" fmla="*/ 1635974 h 2560585"/>
              <a:gd name="connsiteX6" fmla="*/ 2535594 w 3087967"/>
              <a:gd name="connsiteY6" fmla="*/ 2560585 h 2560585"/>
              <a:gd name="connsiteX7" fmla="*/ 1768835 w 3087967"/>
              <a:gd name="connsiteY7" fmla="*/ 1502206 h 2560585"/>
              <a:gd name="connsiteX8" fmla="*/ 942116 w 3087967"/>
              <a:gd name="connsiteY8" fmla="*/ 2560585 h 2560585"/>
              <a:gd name="connsiteX9" fmla="*/ 1070198 w 3087967"/>
              <a:gd name="connsiteY9" fmla="*/ 1635974 h 2560585"/>
              <a:gd name="connsiteX10" fmla="*/ 0 w 3087967"/>
              <a:gd name="connsiteY10" fmla="*/ 1881508 h 256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7967" h="2560585">
                <a:moveTo>
                  <a:pt x="0" y="1881508"/>
                </a:moveTo>
                <a:lnTo>
                  <a:pt x="980828" y="974361"/>
                </a:lnTo>
                <a:lnTo>
                  <a:pt x="314789" y="911674"/>
                </a:lnTo>
                <a:lnTo>
                  <a:pt x="2152108" y="0"/>
                </a:lnTo>
                <a:lnTo>
                  <a:pt x="3087967" y="1536733"/>
                </a:lnTo>
                <a:lnTo>
                  <a:pt x="2407512" y="1635974"/>
                </a:lnTo>
                <a:lnTo>
                  <a:pt x="2535594" y="2560585"/>
                </a:lnTo>
                <a:lnTo>
                  <a:pt x="1768835" y="1502206"/>
                </a:lnTo>
                <a:lnTo>
                  <a:pt x="942116" y="2560585"/>
                </a:lnTo>
                <a:lnTo>
                  <a:pt x="1070198" y="1635974"/>
                </a:lnTo>
                <a:lnTo>
                  <a:pt x="0" y="1881508"/>
                </a:lnTo>
                <a:close/>
              </a:path>
            </a:pathLst>
          </a:cu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A5ADF2-EC6D-BD82-5881-0D583DDE16C8}"/>
              </a:ext>
            </a:extLst>
          </p:cNvPr>
          <p:cNvSpPr/>
          <p:nvPr/>
        </p:nvSpPr>
        <p:spPr>
          <a:xfrm>
            <a:off x="1" y="395911"/>
            <a:ext cx="6096000" cy="995673"/>
          </a:xfrm>
          <a:prstGeom prst="rect">
            <a:avLst/>
          </a:prstGeom>
          <a:solidFill>
            <a:srgbClr val="060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Google Shape;66;p3">
            <a:extLst>
              <a:ext uri="{FF2B5EF4-FFF2-40B4-BE49-F238E27FC236}">
                <a16:creationId xmlns:a16="http://schemas.microsoft.com/office/drawing/2014/main" id="{EE097417-B509-C4BD-C674-74DB085682F2}"/>
              </a:ext>
            </a:extLst>
          </p:cNvPr>
          <p:cNvSpPr txBox="1">
            <a:spLocks/>
          </p:cNvSpPr>
          <p:nvPr/>
        </p:nvSpPr>
        <p:spPr>
          <a:xfrm>
            <a:off x="452054" y="296861"/>
            <a:ext cx="12270747" cy="90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ru-RU" sz="4800" b="1" cap="all" dirty="0">
                <a:solidFill>
                  <a:schemeClr val="bg1"/>
                </a:solidFill>
                <a:latin typeface="Proxima Nova Rg"/>
              </a:rPr>
              <a:t>Просвещение</a:t>
            </a:r>
            <a:endParaRPr lang="ru-RU" sz="4800" b="1" cap="all" dirty="0">
              <a:solidFill>
                <a:schemeClr val="bg1"/>
              </a:solidFill>
              <a:latin typeface="Proxima Nova Rg"/>
              <a:sym typeface="Calibri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8E4E7F-0AC8-1D61-2029-322B74A7E396}"/>
              </a:ext>
            </a:extLst>
          </p:cNvPr>
          <p:cNvSpPr/>
          <p:nvPr/>
        </p:nvSpPr>
        <p:spPr>
          <a:xfrm rot="2700000">
            <a:off x="1202183" y="4403588"/>
            <a:ext cx="163784" cy="16378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BF3B6F-981B-097C-9CAD-FEE982322B44}"/>
              </a:ext>
            </a:extLst>
          </p:cNvPr>
          <p:cNvSpPr/>
          <p:nvPr/>
        </p:nvSpPr>
        <p:spPr>
          <a:xfrm rot="2700000">
            <a:off x="1202183" y="4787496"/>
            <a:ext cx="163784" cy="16378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C119A7B-4AB3-60B7-37C3-752953CBD356}"/>
              </a:ext>
            </a:extLst>
          </p:cNvPr>
          <p:cNvSpPr/>
          <p:nvPr/>
        </p:nvSpPr>
        <p:spPr>
          <a:xfrm rot="2700000">
            <a:off x="1202183" y="5178386"/>
            <a:ext cx="163784" cy="16378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518;p48">
            <a:extLst>
              <a:ext uri="{FF2B5EF4-FFF2-40B4-BE49-F238E27FC236}">
                <a16:creationId xmlns:a16="http://schemas.microsoft.com/office/drawing/2014/main" id="{E31749B9-B2AB-D3F0-13A7-E6A62CE1DDC7}"/>
              </a:ext>
            </a:extLst>
          </p:cNvPr>
          <p:cNvSpPr/>
          <p:nvPr/>
        </p:nvSpPr>
        <p:spPr>
          <a:xfrm>
            <a:off x="9157077" y="3790991"/>
            <a:ext cx="2378093" cy="2388421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26B7992-BF95-E062-BF24-F6E776FE9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049" y="3846216"/>
            <a:ext cx="2277969" cy="227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, снимок экрана, программное обеспечение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39A11B1-877D-9EAC-E50F-9205B221C5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r="4925" b="15751"/>
          <a:stretch/>
        </p:blipFill>
        <p:spPr>
          <a:xfrm>
            <a:off x="452054" y="2573814"/>
            <a:ext cx="7625412" cy="36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284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313140" y="-582636"/>
            <a:ext cx="6844693" cy="6678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/>
        </p:nvSpPr>
        <p:spPr>
          <a:xfrm>
            <a:off x="458303" y="1595979"/>
            <a:ext cx="8161554" cy="131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cap="all" dirty="0">
                <a:solidFill>
                  <a:srgbClr val="9CB81F"/>
                </a:solidFill>
                <a:latin typeface="Proxima Nova Rg"/>
                <a:sym typeface="Proxima Nova"/>
              </a:rPr>
              <a:t>НЕДЕЛЯ </a:t>
            </a:r>
            <a:r>
              <a:rPr lang="ru-RU" sz="3600" b="1" i="0" u="none" strike="noStrike" cap="all" dirty="0">
                <a:solidFill>
                  <a:schemeClr val="lt1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ВЫСОКИХ ТЕХНОЛОГИЙ И ТЕХНОПРЕДПРИНИМАТЕЛЬСТВА</a:t>
            </a:r>
          </a:p>
        </p:txBody>
      </p:sp>
      <p:pic>
        <p:nvPicPr>
          <p:cNvPr id="5" name="Google Shape;105;p22">
            <a:extLst>
              <a:ext uri="{FF2B5EF4-FFF2-40B4-BE49-F238E27FC236}">
                <a16:creationId xmlns:a16="http://schemas.microsoft.com/office/drawing/2014/main" id="{F65944B6-D276-C3B6-3A33-3B079F9A681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688657">
            <a:off x="8684280" y="-773991"/>
            <a:ext cx="5597759" cy="242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D00A840-47C6-585E-53B4-ADA126013E5D}"/>
              </a:ext>
            </a:extLst>
          </p:cNvPr>
          <p:cNvSpPr txBox="1"/>
          <p:nvPr/>
        </p:nvSpPr>
        <p:spPr>
          <a:xfrm>
            <a:off x="492706" y="3078465"/>
            <a:ext cx="10111126" cy="153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600" dirty="0">
                <a:latin typeface="Proxima Nova Medium" panose="02000506030000020004" pitchFamily="2" charset="0"/>
                <a:sym typeface="Proxima Nova Th"/>
              </a:rPr>
              <a:t>Проект знакомит участников с современными российскими разработками в области высоких технологий, атомной энергетики и освоения космоса, достижениями в области высоких технологий. </a:t>
            </a:r>
            <a:endParaRPr lang="ru-RU" sz="2600" dirty="0">
              <a:latin typeface="Proxima Nova Medium" panose="02000506030000020004" pitchFamily="2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004AE35-80DB-1F47-BB7E-DC156D82E7C8}"/>
              </a:ext>
            </a:extLst>
          </p:cNvPr>
          <p:cNvSpPr txBox="1"/>
          <p:nvPr/>
        </p:nvSpPr>
        <p:spPr>
          <a:xfrm>
            <a:off x="835140" y="4853669"/>
            <a:ext cx="6844693" cy="1892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вводные уроки по искусственному интеллекту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2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1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урок «Искусственный интеллект в России»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2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выступления экспертов в области ИИ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1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1000" dirty="0">
              <a:latin typeface="Proxima Nova Medium" panose="02000506030000020004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5BD92F-9EE2-6E41-B686-545B38011951}"/>
              </a:ext>
            </a:extLst>
          </p:cNvPr>
          <p:cNvSpPr/>
          <p:nvPr/>
        </p:nvSpPr>
        <p:spPr>
          <a:xfrm rot="2700000">
            <a:off x="531089" y="5608700"/>
            <a:ext cx="178434" cy="17843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07A10E-4230-7F4C-84FD-597AAE344C35}"/>
              </a:ext>
            </a:extLst>
          </p:cNvPr>
          <p:cNvSpPr/>
          <p:nvPr/>
        </p:nvSpPr>
        <p:spPr>
          <a:xfrm rot="2700000">
            <a:off x="529661" y="6152594"/>
            <a:ext cx="178434" cy="17843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A21482-8732-30EB-F1A7-59AD4246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353" y="4288987"/>
            <a:ext cx="2129134" cy="21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390EA0-52F1-B642-32D1-51B809EE3BAD}"/>
              </a:ext>
            </a:extLst>
          </p:cNvPr>
          <p:cNvSpPr/>
          <p:nvPr/>
        </p:nvSpPr>
        <p:spPr>
          <a:xfrm rot="2700000">
            <a:off x="512658" y="5017500"/>
            <a:ext cx="178434" cy="17843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531F95-B8FC-7559-CA18-F9B95E6696DD}"/>
              </a:ext>
            </a:extLst>
          </p:cNvPr>
          <p:cNvSpPr/>
          <p:nvPr/>
        </p:nvSpPr>
        <p:spPr>
          <a:xfrm>
            <a:off x="-2" y="549275"/>
            <a:ext cx="6038291" cy="77218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Google Shape;516;p48">
            <a:extLst>
              <a:ext uri="{FF2B5EF4-FFF2-40B4-BE49-F238E27FC236}">
                <a16:creationId xmlns:a16="http://schemas.microsoft.com/office/drawing/2014/main" id="{0F7E8ED0-2F6B-4AF0-EF64-9DBA57695E63}"/>
              </a:ext>
            </a:extLst>
          </p:cNvPr>
          <p:cNvSpPr txBox="1">
            <a:spLocks/>
          </p:cNvSpPr>
          <p:nvPr/>
        </p:nvSpPr>
        <p:spPr>
          <a:xfrm>
            <a:off x="458303" y="638371"/>
            <a:ext cx="10687566" cy="57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SzPts val="1800"/>
              <a:buFont typeface="Arial"/>
              <a:buNone/>
            </a:pPr>
            <a:r>
              <a:rPr lang="ru-RU" sz="4800" b="1" cap="all" dirty="0">
                <a:solidFill>
                  <a:schemeClr val="tx1"/>
                </a:solidFill>
                <a:latin typeface="Proxima Nova Rg"/>
              </a:rPr>
              <a:t>Просвещение</a:t>
            </a:r>
          </a:p>
        </p:txBody>
      </p:sp>
    </p:spTree>
    <p:extLst>
      <p:ext uri="{BB962C8B-B14F-4D97-AF65-F5344CB8AC3E}">
        <p14:creationId xmlns:p14="http://schemas.microsoft.com/office/powerpoint/2010/main" val="309172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8"/>
          <p:cNvSpPr/>
          <p:nvPr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48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>
            <a:off x="-269230" y="348681"/>
            <a:ext cx="9654752" cy="94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8"/>
          <p:cNvSpPr/>
          <p:nvPr/>
        </p:nvSpPr>
        <p:spPr>
          <a:xfrm>
            <a:off x="7978504" y="1813880"/>
            <a:ext cx="3244679" cy="32446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8"/>
          <p:cNvSpPr/>
          <p:nvPr/>
        </p:nvSpPr>
        <p:spPr>
          <a:xfrm>
            <a:off x="7633855" y="1465649"/>
            <a:ext cx="3934258" cy="399972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C54360-AA11-B006-1E85-E4AFD351B58A}"/>
              </a:ext>
            </a:extLst>
          </p:cNvPr>
          <p:cNvSpPr/>
          <p:nvPr/>
        </p:nvSpPr>
        <p:spPr>
          <a:xfrm>
            <a:off x="-2" y="549275"/>
            <a:ext cx="6096002" cy="77218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Google Shape;479;p45">
            <a:extLst>
              <a:ext uri="{FF2B5EF4-FFF2-40B4-BE49-F238E27FC236}">
                <a16:creationId xmlns:a16="http://schemas.microsoft.com/office/drawing/2014/main" id="{B5A36222-795C-FA48-F992-1786F1B2796A}"/>
              </a:ext>
            </a:extLst>
          </p:cNvPr>
          <p:cNvSpPr/>
          <p:nvPr/>
        </p:nvSpPr>
        <p:spPr>
          <a:xfrm rot="21350059" flipV="1">
            <a:off x="5572468" y="3932796"/>
            <a:ext cx="1483287" cy="1978436"/>
          </a:xfrm>
          <a:custGeom>
            <a:avLst/>
            <a:gdLst>
              <a:gd name="connsiteX0" fmla="*/ 562720 w 2028306"/>
              <a:gd name="connsiteY0" fmla="*/ 2574143 h 2693324"/>
              <a:gd name="connsiteX1" fmla="*/ 1795549 w 2028306"/>
              <a:gd name="connsiteY1" fmla="*/ 2693324 h 2693324"/>
              <a:gd name="connsiteX2" fmla="*/ 914400 w 2028306"/>
              <a:gd name="connsiteY2" fmla="*/ 1612669 h 2693324"/>
              <a:gd name="connsiteX3" fmla="*/ 2028306 w 2028306"/>
              <a:gd name="connsiteY3" fmla="*/ 1014153 h 2693324"/>
              <a:gd name="connsiteX4" fmla="*/ 1080655 w 2028306"/>
              <a:gd name="connsiteY4" fmla="*/ 997527 h 2693324"/>
              <a:gd name="connsiteX5" fmla="*/ 1562793 w 2028306"/>
              <a:gd name="connsiteY5" fmla="*/ 0 h 2693324"/>
              <a:gd name="connsiteX6" fmla="*/ 399011 w 2028306"/>
              <a:gd name="connsiteY6" fmla="*/ 648393 h 2693324"/>
              <a:gd name="connsiteX7" fmla="*/ 332509 w 2028306"/>
              <a:gd name="connsiteY7" fmla="*/ 0 h 2693324"/>
              <a:gd name="connsiteX8" fmla="*/ 0 w 2028306"/>
              <a:gd name="connsiteY8" fmla="*/ 415636 h 2693324"/>
              <a:gd name="connsiteX9" fmla="*/ 0 w 2028306"/>
              <a:gd name="connsiteY9" fmla="*/ 415636 h 269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8306" h="2693324" extrusionOk="0">
                <a:moveTo>
                  <a:pt x="562720" y="2574143"/>
                </a:moveTo>
                <a:lnTo>
                  <a:pt x="1795549" y="2693324"/>
                </a:lnTo>
                <a:lnTo>
                  <a:pt x="914400" y="1612669"/>
                </a:lnTo>
                <a:lnTo>
                  <a:pt x="2028306" y="1014153"/>
                </a:lnTo>
                <a:lnTo>
                  <a:pt x="1080655" y="997527"/>
                </a:lnTo>
                <a:lnTo>
                  <a:pt x="1562793" y="0"/>
                </a:lnTo>
                <a:lnTo>
                  <a:pt x="399011" y="648393"/>
                </a:lnTo>
                <a:lnTo>
                  <a:pt x="332509" y="0"/>
                </a:lnTo>
                <a:lnTo>
                  <a:pt x="0" y="415636"/>
                </a:lnTo>
                <a:lnTo>
                  <a:pt x="0" y="415636"/>
                </a:lnTo>
              </a:path>
            </a:pathLst>
          </a:cu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16;p48">
            <a:extLst>
              <a:ext uri="{FF2B5EF4-FFF2-40B4-BE49-F238E27FC236}">
                <a16:creationId xmlns:a16="http://schemas.microsoft.com/office/drawing/2014/main" id="{051112F2-1F91-2F10-D1E2-81D573C793C9}"/>
              </a:ext>
            </a:extLst>
          </p:cNvPr>
          <p:cNvSpPr txBox="1">
            <a:spLocks/>
          </p:cNvSpPr>
          <p:nvPr/>
        </p:nvSpPr>
        <p:spPr>
          <a:xfrm>
            <a:off x="469220" y="1405710"/>
            <a:ext cx="7809366" cy="57616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sz="3600" b="1" cap="all" dirty="0">
              <a:solidFill>
                <a:schemeClr val="lt1"/>
              </a:solidFill>
              <a:latin typeface="Proxima Nova Rg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FD5EB4-B897-6555-C876-BD8C923E1A88}"/>
              </a:ext>
            </a:extLst>
          </p:cNvPr>
          <p:cNvSpPr/>
          <p:nvPr/>
        </p:nvSpPr>
        <p:spPr>
          <a:xfrm>
            <a:off x="964079" y="2004964"/>
            <a:ext cx="64156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sz="2800" b="1" dirty="0">
                <a:solidFill>
                  <a:schemeClr val="bg1"/>
                </a:solidFill>
                <a:latin typeface="Proxima Nova Rg"/>
              </a:rPr>
              <a:t>Вводные уроки по искусственному интеллекту и машинному обучению</a:t>
            </a:r>
          </a:p>
          <a:p>
            <a:pPr>
              <a:buSzPts val="1300"/>
            </a:pPr>
            <a:endParaRPr lang="ru-RU" sz="2800" b="1" dirty="0">
              <a:solidFill>
                <a:schemeClr val="bg1"/>
              </a:solidFill>
              <a:latin typeface="Proxima Nova Rg"/>
            </a:endParaRPr>
          </a:p>
          <a:p>
            <a:pPr>
              <a:buSzPts val="1300"/>
            </a:pPr>
            <a:r>
              <a:rPr lang="ru-RU" sz="2800" b="1" dirty="0">
                <a:solidFill>
                  <a:schemeClr val="bg1"/>
                </a:solidFill>
                <a:latin typeface="Proxima Nova Rg"/>
                <a:ea typeface="Lato"/>
                <a:cs typeface="GothamSSm Medium" pitchFamily="2" charset="0"/>
                <a:sym typeface="Lato"/>
              </a:rPr>
              <a:t>Введение в </a:t>
            </a:r>
            <a:r>
              <a:rPr lang="ru-RU" sz="2800" b="1" dirty="0" err="1">
                <a:solidFill>
                  <a:schemeClr val="bg1"/>
                </a:solidFill>
                <a:latin typeface="Proxima Nova Rg"/>
                <a:ea typeface="Lato"/>
                <a:cs typeface="GothamSSm Medium" pitchFamily="2" charset="0"/>
                <a:sym typeface="Lato"/>
              </a:rPr>
              <a:t>P</a:t>
            </a:r>
            <a:r>
              <a:rPr lang="en-US" sz="2800" b="1" dirty="0" err="1">
                <a:solidFill>
                  <a:schemeClr val="bg1"/>
                </a:solidFill>
                <a:latin typeface="Proxima Nova Rg"/>
                <a:ea typeface="Lato"/>
                <a:cs typeface="GothamSSm Medium" pitchFamily="2" charset="0"/>
                <a:sym typeface="Lato"/>
              </a:rPr>
              <a:t>ython</a:t>
            </a:r>
            <a:endParaRPr lang="ru-RU" sz="2800" b="1" dirty="0">
              <a:solidFill>
                <a:schemeClr val="bg1"/>
              </a:solidFill>
              <a:latin typeface="Proxima Nova Rg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endParaRPr lang="ru-RU" sz="2800" b="1" dirty="0">
              <a:solidFill>
                <a:schemeClr val="bg1"/>
              </a:solidFill>
              <a:latin typeface="Proxima Nova Rg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800" b="1" dirty="0">
                <a:solidFill>
                  <a:schemeClr val="bg1"/>
                </a:solidFill>
                <a:latin typeface="Proxima Nova Rg"/>
                <a:ea typeface="Lato"/>
                <a:cs typeface="GothamSSm Medium" pitchFamily="2" charset="0"/>
                <a:sym typeface="Lato"/>
              </a:rPr>
              <a:t>ИИ в стартапах</a:t>
            </a:r>
          </a:p>
          <a:p>
            <a:pPr>
              <a:buSzPts val="1300"/>
            </a:pPr>
            <a:endParaRPr lang="ru-RU" sz="2800" b="1" dirty="0">
              <a:solidFill>
                <a:schemeClr val="bg1"/>
              </a:solidFill>
              <a:latin typeface="Proxima Nova Rg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800" b="1" dirty="0">
                <a:solidFill>
                  <a:schemeClr val="bg1"/>
                </a:solidFill>
                <a:latin typeface="Proxima Nova Rg"/>
                <a:ea typeface="Lato"/>
                <a:cs typeface="GothamSSm Medium" pitchFamily="2" charset="0"/>
                <a:sym typeface="Lato"/>
              </a:rPr>
              <a:t>ИИ в образовании</a:t>
            </a:r>
          </a:p>
          <a:p>
            <a:pPr>
              <a:buSzPts val="1300"/>
            </a:pPr>
            <a:endParaRPr lang="ru-RU" sz="2800" b="1" dirty="0">
              <a:solidFill>
                <a:schemeClr val="bg1"/>
              </a:solidFill>
              <a:latin typeface="Proxima Nova Rg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800" b="1" dirty="0">
                <a:solidFill>
                  <a:schemeClr val="bg1"/>
                </a:solidFill>
                <a:latin typeface="Proxima Nova Rg"/>
                <a:ea typeface="Lato"/>
                <a:cs typeface="GothamSSm Medium" pitchFamily="2" charset="0"/>
                <a:sym typeface="Lato"/>
              </a:rPr>
              <a:t>ИИ в отраслях</a:t>
            </a:r>
            <a:endParaRPr lang="ru-RU" sz="2800" b="1" dirty="0">
              <a:solidFill>
                <a:srgbClr val="070019"/>
              </a:solidFill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92D8C2-10B4-A2DC-D51F-3EEBB8068F12}"/>
              </a:ext>
            </a:extLst>
          </p:cNvPr>
          <p:cNvSpPr/>
          <p:nvPr/>
        </p:nvSpPr>
        <p:spPr>
          <a:xfrm rot="2700000">
            <a:off x="604202" y="2304664"/>
            <a:ext cx="175777" cy="175777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AC98C1-5A77-7D97-576D-4A6493145164}"/>
              </a:ext>
            </a:extLst>
          </p:cNvPr>
          <p:cNvSpPr/>
          <p:nvPr/>
        </p:nvSpPr>
        <p:spPr>
          <a:xfrm rot="2700000">
            <a:off x="604202" y="3511443"/>
            <a:ext cx="175777" cy="175777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0437ACB-9CDF-4E94-536F-5B73650BC1BA}"/>
              </a:ext>
            </a:extLst>
          </p:cNvPr>
          <p:cNvSpPr/>
          <p:nvPr/>
        </p:nvSpPr>
        <p:spPr>
          <a:xfrm rot="2700000">
            <a:off x="604202" y="4345955"/>
            <a:ext cx="175777" cy="175777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34050C-A604-0BEF-4746-AA5BE4AC1FAC}"/>
              </a:ext>
            </a:extLst>
          </p:cNvPr>
          <p:cNvSpPr/>
          <p:nvPr/>
        </p:nvSpPr>
        <p:spPr>
          <a:xfrm rot="2700000">
            <a:off x="604201" y="5181471"/>
            <a:ext cx="175777" cy="175777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D114637-F208-04E8-52EB-C41E4C2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79" y="1804343"/>
            <a:ext cx="3241186" cy="32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516;p48">
            <a:extLst>
              <a:ext uri="{FF2B5EF4-FFF2-40B4-BE49-F238E27FC236}">
                <a16:creationId xmlns:a16="http://schemas.microsoft.com/office/drawing/2014/main" id="{E0D2EE72-CF28-2FF3-03A5-D703B74004F9}"/>
              </a:ext>
            </a:extLst>
          </p:cNvPr>
          <p:cNvSpPr txBox="1">
            <a:spLocks/>
          </p:cNvSpPr>
          <p:nvPr/>
        </p:nvSpPr>
        <p:spPr>
          <a:xfrm>
            <a:off x="458303" y="638371"/>
            <a:ext cx="10687566" cy="57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SzPts val="1800"/>
              <a:buFont typeface="Arial"/>
              <a:buNone/>
            </a:pPr>
            <a:r>
              <a:rPr lang="ru-RU" sz="4800" b="1" cap="all" dirty="0">
                <a:solidFill>
                  <a:schemeClr val="tx1"/>
                </a:solidFill>
                <a:latin typeface="Proxima Nova Rg"/>
              </a:rPr>
              <a:t>Просвещение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EA26907-3077-A00E-AF7E-285140AD2B3A}"/>
              </a:ext>
            </a:extLst>
          </p:cNvPr>
          <p:cNvSpPr/>
          <p:nvPr/>
        </p:nvSpPr>
        <p:spPr>
          <a:xfrm rot="2700000">
            <a:off x="604200" y="6037937"/>
            <a:ext cx="175777" cy="175777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6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15;p48">
            <a:extLst>
              <a:ext uri="{FF2B5EF4-FFF2-40B4-BE49-F238E27FC236}">
                <a16:creationId xmlns:a16="http://schemas.microsoft.com/office/drawing/2014/main" id="{5B24CD76-6180-8815-3DF0-3B81804154BE}"/>
              </a:ext>
            </a:extLst>
          </p:cNvPr>
          <p:cNvPicPr preferRelativeResize="0"/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31122" r="-2154" b="44191"/>
          <a:stretch/>
        </p:blipFill>
        <p:spPr>
          <a:xfrm rot="16200000">
            <a:off x="6134478" y="800475"/>
            <a:ext cx="6857998" cy="52570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4C5339-3749-779F-C511-716600FA76BB}"/>
              </a:ext>
            </a:extLst>
          </p:cNvPr>
          <p:cNvSpPr/>
          <p:nvPr/>
        </p:nvSpPr>
        <p:spPr>
          <a:xfrm>
            <a:off x="7065818" y="5768457"/>
            <a:ext cx="4622601" cy="369330"/>
          </a:xfrm>
          <a:prstGeom prst="rect">
            <a:avLst/>
          </a:prstGeom>
          <a:solidFill>
            <a:srgbClr val="9CB81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solidFill>
                <a:srgbClr val="9CB81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A42681-FC3E-A1CB-F6BC-15D9B787D786}"/>
              </a:ext>
            </a:extLst>
          </p:cNvPr>
          <p:cNvSpPr/>
          <p:nvPr/>
        </p:nvSpPr>
        <p:spPr>
          <a:xfrm>
            <a:off x="0" y="549275"/>
            <a:ext cx="6096000" cy="772185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PT" sz="18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Google Shape;516;p48">
            <a:extLst>
              <a:ext uri="{FF2B5EF4-FFF2-40B4-BE49-F238E27FC236}">
                <a16:creationId xmlns:a16="http://schemas.microsoft.com/office/drawing/2014/main" id="{B25B4919-5769-9ACB-1967-C6F3E06C5273}"/>
              </a:ext>
            </a:extLst>
          </p:cNvPr>
          <p:cNvSpPr txBox="1">
            <a:spLocks/>
          </p:cNvSpPr>
          <p:nvPr/>
        </p:nvSpPr>
        <p:spPr>
          <a:xfrm>
            <a:off x="458303" y="657421"/>
            <a:ext cx="5692170" cy="57616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80000"/>
              </a:lnSpc>
              <a:spcBef>
                <a:spcPts val="0"/>
              </a:spcBef>
              <a:buFont typeface="Arial"/>
              <a:buNone/>
            </a:pPr>
            <a:r>
              <a:rPr lang="ru-RU" sz="4800" b="1" cap="all" dirty="0">
                <a:solidFill>
                  <a:schemeClr val="bg1"/>
                </a:solidFill>
                <a:latin typeface="Proxima Nova Rg"/>
              </a:rPr>
              <a:t>соревнования</a:t>
            </a:r>
            <a:endParaRPr lang="ru-RU" sz="5400" b="1" cap="all" dirty="0">
              <a:solidFill>
                <a:schemeClr val="bg1"/>
              </a:solidFill>
              <a:latin typeface="Proxima Nova Rg"/>
            </a:endParaRPr>
          </a:p>
        </p:txBody>
      </p:sp>
      <p:sp>
        <p:nvSpPr>
          <p:cNvPr id="17" name="Google Shape;66;p3">
            <a:extLst>
              <a:ext uri="{FF2B5EF4-FFF2-40B4-BE49-F238E27FC236}">
                <a16:creationId xmlns:a16="http://schemas.microsoft.com/office/drawing/2014/main" id="{29423D46-A159-6276-DBD1-FD3B7C93C75F}"/>
              </a:ext>
            </a:extLst>
          </p:cNvPr>
          <p:cNvSpPr txBox="1">
            <a:spLocks/>
          </p:cNvSpPr>
          <p:nvPr/>
        </p:nvSpPr>
        <p:spPr>
          <a:xfrm>
            <a:off x="430595" y="1430369"/>
            <a:ext cx="8136936" cy="90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ru-RU" sz="3600" b="1" cap="all" dirty="0" err="1">
                <a:solidFill>
                  <a:srgbClr val="9CB81F"/>
                </a:solidFill>
                <a:latin typeface="Proxima Nova Rg"/>
                <a:sym typeface="Calibri"/>
              </a:rPr>
              <a:t>хакатоны</a:t>
            </a:r>
            <a:r>
              <a:rPr lang="ru-RU" sz="3600" b="1" cap="all" dirty="0">
                <a:solidFill>
                  <a:srgbClr val="000000"/>
                </a:solidFill>
                <a:latin typeface="Proxima Nova Rg"/>
                <a:sym typeface="Calibri"/>
              </a:rPr>
              <a:t> по </a:t>
            </a:r>
            <a:r>
              <a:rPr lang="ru-RU" sz="3600" b="1" cap="all" dirty="0">
                <a:solidFill>
                  <a:schemeClr val="tx1"/>
                </a:solidFill>
                <a:latin typeface="Proxima Nova Rg"/>
                <a:sym typeface="Calibri"/>
              </a:rPr>
              <a:t>искусственному интеллекту</a:t>
            </a:r>
          </a:p>
        </p:txBody>
      </p:sp>
      <p:sp>
        <p:nvSpPr>
          <p:cNvPr id="18" name="Google Shape;518;p48">
            <a:extLst>
              <a:ext uri="{FF2B5EF4-FFF2-40B4-BE49-F238E27FC236}">
                <a16:creationId xmlns:a16="http://schemas.microsoft.com/office/drawing/2014/main" id="{85C8D4D7-310B-C33C-FE69-9C19EAADF913}"/>
              </a:ext>
            </a:extLst>
          </p:cNvPr>
          <p:cNvSpPr/>
          <p:nvPr/>
        </p:nvSpPr>
        <p:spPr>
          <a:xfrm>
            <a:off x="8746435" y="2162663"/>
            <a:ext cx="2821677" cy="2868632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FFB727-27E2-DEC5-9B7F-08962E0838B4}"/>
              </a:ext>
            </a:extLst>
          </p:cNvPr>
          <p:cNvSpPr/>
          <p:nvPr/>
        </p:nvSpPr>
        <p:spPr>
          <a:xfrm>
            <a:off x="550863" y="2838532"/>
            <a:ext cx="55996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300"/>
            </a:pPr>
            <a:r>
              <a:rPr lang="ru-RU" sz="2400" b="1" dirty="0"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Общение с единомышленниками, возможность попробовать свои силы и решить реальные задачи, получить классные призы!</a:t>
            </a:r>
          </a:p>
          <a:p>
            <a:pPr>
              <a:buSzPts val="1300"/>
            </a:pPr>
            <a:endParaRPr lang="ru-RU" sz="2400" b="1" dirty="0">
              <a:latin typeface="Proxima Nova Semibold" panose="02000506030000020004" pitchFamily="2" charset="0"/>
              <a:ea typeface="Lato"/>
              <a:cs typeface="GothamSSm Medium" pitchFamily="2" charset="0"/>
              <a:sym typeface="Lato"/>
            </a:endParaRPr>
          </a:p>
          <a:p>
            <a:pPr>
              <a:buSzPts val="1300"/>
            </a:pPr>
            <a:r>
              <a:rPr lang="ru-RU" sz="2400" b="1" dirty="0"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Соревнования проводятся 2 раза</a:t>
            </a:r>
            <a:br>
              <a:rPr lang="ru-RU" sz="2400" b="1" dirty="0"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</a:br>
            <a:r>
              <a:rPr lang="ru-RU" sz="2400" b="1" dirty="0"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в год, куда можно ворваться</a:t>
            </a:r>
            <a:br>
              <a:rPr lang="ru-RU" sz="2400" b="1" dirty="0"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</a:br>
            <a:r>
              <a:rPr lang="ru-RU" sz="2400" b="1" dirty="0">
                <a:latin typeface="Proxima Nova Semibold" panose="02000506030000020004" pitchFamily="2" charset="0"/>
                <a:ea typeface="Lato"/>
                <a:cs typeface="GothamSSm Medium" pitchFamily="2" charset="0"/>
                <a:sym typeface="Lato"/>
              </a:rPr>
              <a:t>и получить бесценный опыт!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0676DA-04A0-FB1B-0EEF-8CE9C3AB06E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 rot="305369" flipH="1">
            <a:off x="7240693" y="2472678"/>
            <a:ext cx="1200818" cy="772403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BDB3356-CA2C-78F6-24F7-60FC76A1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838" y="2221046"/>
            <a:ext cx="2768398" cy="27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CD9C61A-4E9C-85E1-6FE3-A4D990A3D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88431">
            <a:off x="5537625" y="3340915"/>
            <a:ext cx="2931303" cy="1687428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529B97F2-565F-C458-54FC-ACF54A0E8137}"/>
              </a:ext>
            </a:extLst>
          </p:cNvPr>
          <p:cNvSpPr txBox="1">
            <a:spLocks/>
          </p:cNvSpPr>
          <p:nvPr/>
        </p:nvSpPr>
        <p:spPr>
          <a:xfrm>
            <a:off x="5208105" y="5170736"/>
            <a:ext cx="6340131" cy="170818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14400" marR="0" lvl="1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371600" marR="0" lvl="2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28800" marR="0" lvl="3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lvl="4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lvl="5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lvl="6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lvl="7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lvl="8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 hangingPunct="1">
              <a:lnSpc>
                <a:spcPct val="100000"/>
              </a:lnSpc>
              <a:buFont typeface="Arial"/>
              <a:buNone/>
            </a:pPr>
            <a:r>
              <a:rPr lang="ru-RU" sz="2400" b="1" spc="100" dirty="0">
                <a:solidFill>
                  <a:schemeClr val="tx1"/>
                </a:solidFill>
                <a:latin typeface="Proxima Nova Medium" panose="02000506030000020004" pitchFamily="2" charset="0"/>
              </a:rPr>
              <a:t>Следить за стартом следующего </a:t>
            </a:r>
            <a:r>
              <a:rPr lang="ru-RU" sz="2400" b="1" spc="100" dirty="0" err="1">
                <a:solidFill>
                  <a:schemeClr val="bg1"/>
                </a:solidFill>
                <a:latin typeface="Proxima Nova Medium" panose="02000506030000020004" pitchFamily="2" charset="0"/>
              </a:rPr>
              <a:t>хакатона</a:t>
            </a:r>
            <a:r>
              <a:rPr lang="ru-RU" sz="2400" b="1" spc="100" dirty="0">
                <a:solidFill>
                  <a:schemeClr val="bg1"/>
                </a:solidFill>
                <a:latin typeface="Proxima Nova Medium" panose="02000506030000020004" pitchFamily="2" charset="0"/>
              </a:rPr>
              <a:t> на нашем сайте</a:t>
            </a:r>
          </a:p>
          <a:p>
            <a:pPr marL="0" indent="0" algn="r" hangingPunct="1">
              <a:lnSpc>
                <a:spcPct val="100000"/>
              </a:lnSpc>
              <a:buFont typeface="Arial"/>
              <a:buNone/>
            </a:pPr>
            <a:endParaRPr lang="ru-RU" sz="1800" b="1" cap="all" spc="100" dirty="0">
              <a:solidFill>
                <a:schemeClr val="tx1"/>
              </a:solidFill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313140" y="-582636"/>
            <a:ext cx="6844693" cy="6678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/>
        </p:nvSpPr>
        <p:spPr>
          <a:xfrm>
            <a:off x="439521" y="254061"/>
            <a:ext cx="10876037" cy="164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all" dirty="0">
                <a:solidFill>
                  <a:schemeClr val="lt1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Профиль </a:t>
            </a:r>
            <a:r>
              <a:rPr lang="ru-RU" sz="3600" b="1" i="0" u="none" strike="noStrike" cap="all" dirty="0">
                <a:solidFill>
                  <a:srgbClr val="9CB81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«Искусственный интеллект» </a:t>
            </a:r>
            <a:r>
              <a:rPr lang="ru-RU" sz="3600" b="1" i="0" u="none" strike="noStrike" cap="all" dirty="0">
                <a:solidFill>
                  <a:schemeClr val="lt1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Национальной технологической олимпиады </a:t>
            </a:r>
          </a:p>
        </p:txBody>
      </p:sp>
      <p:pic>
        <p:nvPicPr>
          <p:cNvPr id="5" name="Google Shape;105;p22">
            <a:extLst>
              <a:ext uri="{FF2B5EF4-FFF2-40B4-BE49-F238E27FC236}">
                <a16:creationId xmlns:a16="http://schemas.microsoft.com/office/drawing/2014/main" id="{F65944B6-D276-C3B6-3A33-3B079F9A681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688657">
            <a:off x="6316267" y="3595790"/>
            <a:ext cx="5597759" cy="2427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8">
            <a:extLst>
              <a:ext uri="{FF2B5EF4-FFF2-40B4-BE49-F238E27FC236}">
                <a16:creationId xmlns:a16="http://schemas.microsoft.com/office/drawing/2014/main" id="{DA0DADA3-501F-8E2E-5B37-2C45B0E72F70}"/>
              </a:ext>
            </a:extLst>
          </p:cNvPr>
          <p:cNvGrpSpPr/>
          <p:nvPr/>
        </p:nvGrpSpPr>
        <p:grpSpPr>
          <a:xfrm>
            <a:off x="7323145" y="1546776"/>
            <a:ext cx="4587310" cy="4637666"/>
            <a:chOff x="0" y="-1"/>
            <a:chExt cx="4587309" cy="4637664"/>
          </a:xfrm>
        </p:grpSpPr>
        <p:sp>
          <p:nvSpPr>
            <p:cNvPr id="8" name="Овал 17">
              <a:extLst>
                <a:ext uri="{FF2B5EF4-FFF2-40B4-BE49-F238E27FC236}">
                  <a16:creationId xmlns:a16="http://schemas.microsoft.com/office/drawing/2014/main" id="{A6163D59-7FC3-BDB8-CA2F-58135522E75E}"/>
                </a:ext>
              </a:extLst>
            </p:cNvPr>
            <p:cNvSpPr/>
            <p:nvPr/>
          </p:nvSpPr>
          <p:spPr>
            <a:xfrm>
              <a:off x="0" y="-1"/>
              <a:ext cx="4222757" cy="4222758"/>
            </a:xfrm>
            <a:prstGeom prst="ellipse">
              <a:avLst/>
            </a:prstGeom>
            <a:solidFill>
              <a:srgbClr val="9CB8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9" name="DSC03670.jpeg">
              <a:extLst>
                <a:ext uri="{FF2B5EF4-FFF2-40B4-BE49-F238E27FC236}">
                  <a16:creationId xmlns:a16="http://schemas.microsoft.com/office/drawing/2014/main" id="{3B0E5C41-0025-18AA-54E0-E7C5E51D0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4" t="-768" r="5082" b="768"/>
            <a:stretch/>
          </p:blipFill>
          <p:spPr>
            <a:xfrm>
              <a:off x="182265" y="337253"/>
              <a:ext cx="4300538" cy="4300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0" name="Овал 6">
              <a:extLst>
                <a:ext uri="{FF2B5EF4-FFF2-40B4-BE49-F238E27FC236}">
                  <a16:creationId xmlns:a16="http://schemas.microsoft.com/office/drawing/2014/main" id="{F02B1298-3EB1-D9F8-0BE8-82E9864FADC7}"/>
                </a:ext>
              </a:extLst>
            </p:cNvPr>
            <p:cNvSpPr/>
            <p:nvPr/>
          </p:nvSpPr>
          <p:spPr>
            <a:xfrm>
              <a:off x="364552" y="376144"/>
              <a:ext cx="4222757" cy="422275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D00A840-47C6-585E-53B4-ADA126013E5D}"/>
              </a:ext>
            </a:extLst>
          </p:cNvPr>
          <p:cNvSpPr txBox="1"/>
          <p:nvPr/>
        </p:nvSpPr>
        <p:spPr>
          <a:xfrm>
            <a:off x="494134" y="2184917"/>
            <a:ext cx="6035161" cy="176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  <a:sym typeface="Proxima Nova Th"/>
              </a:rPr>
              <a:t>В 202</a:t>
            </a:r>
            <a:r>
              <a:rPr lang="en-US" sz="2000" dirty="0">
                <a:latin typeface="Proxima Nova Medium" panose="02000506030000020004" pitchFamily="2" charset="0"/>
                <a:sym typeface="Proxima Nova Th"/>
              </a:rPr>
              <a:t>3</a:t>
            </a:r>
            <a:r>
              <a:rPr lang="ru-RU" sz="2000" dirty="0">
                <a:latin typeface="Proxima Nova Medium" panose="02000506030000020004" pitchFamily="2" charset="0"/>
                <a:sym typeface="Proxima Nova Th"/>
              </a:rPr>
              <a:t>-202</a:t>
            </a:r>
            <a:r>
              <a:rPr lang="en-US" sz="2000" dirty="0">
                <a:latin typeface="Proxima Nova Medium" panose="02000506030000020004" pitchFamily="2" charset="0"/>
                <a:sym typeface="Proxima Nova Th"/>
              </a:rPr>
              <a:t>4</a:t>
            </a:r>
            <a:r>
              <a:rPr lang="ru-RU" sz="2000" dirty="0">
                <a:latin typeface="Proxima Nova Medium" panose="02000506030000020004" pitchFamily="2" charset="0"/>
                <a:sym typeface="Proxima Nova Th"/>
              </a:rPr>
              <a:t> году на профиль зарегистрировались более 6 </a:t>
            </a:r>
            <a:r>
              <a:rPr lang="en-US" sz="2000" dirty="0">
                <a:latin typeface="Proxima Nova Medium" panose="02000506030000020004" pitchFamily="2" charset="0"/>
                <a:sym typeface="Proxima Nova Th"/>
              </a:rPr>
              <a:t>322</a:t>
            </a:r>
            <a:r>
              <a:rPr lang="ru-RU" sz="2000" dirty="0">
                <a:latin typeface="Proxima Nova Medium" panose="02000506030000020004" pitchFamily="2" charset="0"/>
                <a:sym typeface="Proxima Nova Th"/>
              </a:rPr>
              <a:t> учеников 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  <a:sym typeface="Proxima Nova Th"/>
              </a:rPr>
              <a:t>7-11 классов из России и других стран. 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2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highlight>
                  <a:srgbClr val="9CB81F"/>
                </a:highlight>
                <a:latin typeface="Proxima Nova Medium" panose="02000506030000020004" pitchFamily="2" charset="0"/>
              </a:rPr>
              <a:t>Что ждет победителей?</a:t>
            </a:r>
            <a:br>
              <a:rPr lang="ru-RU" sz="2000" dirty="0">
                <a:latin typeface="Proxima Nova Medium" panose="02000506030000020004" pitchFamily="2" charset="0"/>
              </a:rPr>
            </a:br>
            <a:endParaRPr lang="ru-RU" sz="2000" dirty="0">
              <a:latin typeface="Proxima Nova Medium" panose="02000506030000020004" pitchFamily="2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004AE35-80DB-1F47-BB7E-DC156D82E7C8}"/>
              </a:ext>
            </a:extLst>
          </p:cNvPr>
          <p:cNvSpPr txBox="1"/>
          <p:nvPr/>
        </p:nvSpPr>
        <p:spPr>
          <a:xfrm>
            <a:off x="836193" y="3791133"/>
            <a:ext cx="6035161" cy="2723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преимущества при поступлении в лучшие технические вузы страны 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1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денежные сертификаты на образование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1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приглашение на менторскую программу 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со специалистами из ИИ-сферы</a:t>
            </a: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endParaRPr lang="ru-RU" sz="1000" dirty="0">
              <a:latin typeface="Proxima Nova Medium" panose="02000506030000020004" pitchFamily="2" charset="0"/>
            </a:endParaRPr>
          </a:p>
          <a:p>
            <a:pPr>
              <a:lnSpc>
                <a:spcPct val="90000"/>
              </a:lnSpc>
              <a:defRPr sz="2400" spc="100">
                <a:solidFill>
                  <a:srgbClr val="FFFFFF"/>
                </a:solidFill>
                <a:latin typeface="Proxima Nova Th"/>
                <a:ea typeface="Proxima Nova Th"/>
                <a:cs typeface="Proxima Nova Th"/>
                <a:sym typeface="Proxima Nova Th"/>
              </a:defRPr>
            </a:pPr>
            <a:r>
              <a:rPr lang="ru-RU" sz="2000" dirty="0">
                <a:latin typeface="Proxima Nova Medium" panose="02000506030000020004" pitchFamily="2" charset="0"/>
              </a:rPr>
              <a:t>приглашение на стажировку в </a:t>
            </a:r>
            <a:r>
              <a:rPr lang="ru-RU" sz="2000" dirty="0" err="1">
                <a:latin typeface="Proxima Nova Medium" panose="02000506030000020004" pitchFamily="2" charset="0"/>
              </a:rPr>
              <a:t>Сбер</a:t>
            </a:r>
            <a:r>
              <a:rPr lang="ru-RU" sz="2000" dirty="0">
                <a:latin typeface="Proxima Nova Medium" panose="02000506030000020004" pitchFamily="2" charset="0"/>
              </a:rPr>
              <a:t> и компании-партнеры по направлению «Машинное обучение»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CDEEFAE-DAE6-964E-898E-3EE9AC534B8F}"/>
              </a:ext>
            </a:extLst>
          </p:cNvPr>
          <p:cNvSpPr/>
          <p:nvPr/>
        </p:nvSpPr>
        <p:spPr>
          <a:xfrm rot="2700000">
            <a:off x="548776" y="4041273"/>
            <a:ext cx="178434" cy="17843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5BD92F-9EE2-6E41-B686-545B38011951}"/>
              </a:ext>
            </a:extLst>
          </p:cNvPr>
          <p:cNvSpPr/>
          <p:nvPr/>
        </p:nvSpPr>
        <p:spPr>
          <a:xfrm rot="2700000">
            <a:off x="531089" y="4594271"/>
            <a:ext cx="178434" cy="17843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07A10E-4230-7F4C-84FD-597AAE344C35}"/>
              </a:ext>
            </a:extLst>
          </p:cNvPr>
          <p:cNvSpPr/>
          <p:nvPr/>
        </p:nvSpPr>
        <p:spPr>
          <a:xfrm rot="2700000">
            <a:off x="529661" y="5138165"/>
            <a:ext cx="178434" cy="17843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8572F3-C40B-DC48-BABD-331880710B4A}"/>
              </a:ext>
            </a:extLst>
          </p:cNvPr>
          <p:cNvSpPr/>
          <p:nvPr/>
        </p:nvSpPr>
        <p:spPr>
          <a:xfrm rot="2700000">
            <a:off x="548776" y="5921494"/>
            <a:ext cx="178434" cy="178434"/>
          </a:xfrm>
          <a:prstGeom prst="rect">
            <a:avLst/>
          </a:prstGeom>
          <a:solidFill>
            <a:srgbClr val="9C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611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409</Words>
  <Application>Microsoft Macintosh PowerPoint</Application>
  <PresentationFormat>Широкоэкранный</PresentationFormat>
  <Paragraphs>98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Gotham</vt:lpstr>
      <vt:lpstr>Helvetica</vt:lpstr>
      <vt:lpstr>Proxima Nova Medium</vt:lpstr>
      <vt:lpstr>Proxima Nova Rg</vt:lpstr>
      <vt:lpstr>Proxima Nova Semibold</vt:lpstr>
      <vt:lpstr>Proxima Nova Th</vt:lpstr>
      <vt:lpstr>Тема Office</vt:lpstr>
      <vt:lpstr>Академия 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Академия ии</dc:title>
  <cp:lastModifiedBy>Ренат Исказиев</cp:lastModifiedBy>
  <cp:revision>51</cp:revision>
  <dcterms:modified xsi:type="dcterms:W3CDTF">2024-01-16T13:32:25Z</dcterms:modified>
</cp:coreProperties>
</file>