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</p:sldIdLst>
  <p:sldSz cx="9715500" cy="7315200"/>
  <p:notesSz cx="6858000" cy="9144000"/>
  <p:embeddedFontLst>
    <p:embeddedFont>
      <p:font typeface="Open Sans Light" panose="020B0306030504020204" pitchFamily="34" charset="0"/>
      <p:regular r:id="rId33"/>
      <p:italic r:id="rId34"/>
    </p:embeddedFont>
    <p:embeddedFont>
      <p:font typeface="Open Sans Light Bold" panose="020B0604020202020204" charset="0"/>
      <p:regular r:id="rId35"/>
    </p:embeddedFont>
    <p:embeddedFont>
      <p:font typeface="Roboto" panose="02000000000000000000" pitchFamily="2" charset="0"/>
      <p:regular r:id="rId36"/>
    </p:embeddedFont>
    <p:embeddedFont>
      <p:font typeface="Roboto Bold" panose="02000000000000000000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5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20173-7A89-519A-E996-2051E3D4D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90B9F3-D399-C9C4-9927-130120C795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6A6AFF-B0EF-547F-3E91-E46609307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78"/>
            <a:ext cx="9715500" cy="73501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130E11-D5A3-3EAE-713D-B3234A75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20" y="-34978"/>
            <a:ext cx="3548180" cy="7356571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FEBDB7-4500-8705-CCBF-ECA43B04B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418580"/>
            <a:ext cx="1231499" cy="85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ACC92-78C2-8BBC-8BA3-15E7500A48F5}"/>
              </a:ext>
            </a:extLst>
          </p:cNvPr>
          <p:cNvSpPr txBox="1"/>
          <p:nvPr/>
        </p:nvSpPr>
        <p:spPr>
          <a:xfrm>
            <a:off x="438150" y="1933251"/>
            <a:ext cx="59696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678A"/>
                </a:solidFill>
              </a:rPr>
              <a:t>ЦИФРОВЫЕ СЕРВИСЫ И ИСКУССТВЕННЫЙ ИНТЕЛЛЕКТ В ПОМОЩЬ УЧИТЕЛЮ ДЛЯ ПРОФОРИЕНТАЦИИ И ПОСТРОЕНИЯ ОБРАЗОВАТЕЛЬНОЙ ТРАЕКТОРИИ ШКОЛЬНИКОВ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1BA951-FD74-19B7-0D2E-262A30FC15EE}"/>
              </a:ext>
            </a:extLst>
          </p:cNvPr>
          <p:cNvSpPr txBox="1"/>
          <p:nvPr/>
        </p:nvSpPr>
        <p:spPr>
          <a:xfrm>
            <a:off x="438150" y="4896657"/>
            <a:ext cx="49713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78A"/>
                </a:solidFill>
              </a:rPr>
              <a:t>Выходцева Алёна Олеговна,</a:t>
            </a:r>
          </a:p>
          <a:p>
            <a:r>
              <a:rPr lang="ru-RU" sz="1600" dirty="0">
                <a:solidFill>
                  <a:srgbClr val="66678A"/>
                </a:solidFill>
              </a:rPr>
              <a:t>Руководитель В2С направления </a:t>
            </a:r>
          </a:p>
          <a:p>
            <a:r>
              <a:rPr lang="ru-RU" sz="1600" dirty="0">
                <a:solidFill>
                  <a:srgbClr val="66678A"/>
                </a:solidFill>
              </a:rPr>
              <a:t>образовательного портала «Поступи Онлайн»,</a:t>
            </a:r>
          </a:p>
          <a:p>
            <a:r>
              <a:rPr lang="ru-RU" sz="1600" dirty="0">
                <a:solidFill>
                  <a:srgbClr val="66678A"/>
                </a:solidFill>
              </a:rPr>
              <a:t>сертифицированный </a:t>
            </a:r>
            <a:r>
              <a:rPr lang="ru-RU" sz="1600" dirty="0" err="1">
                <a:solidFill>
                  <a:srgbClr val="66678A"/>
                </a:solidFill>
              </a:rPr>
              <a:t>профориентолог</a:t>
            </a:r>
            <a:r>
              <a:rPr lang="ru-RU" sz="1600" dirty="0">
                <a:solidFill>
                  <a:srgbClr val="66678A"/>
                </a:solidFill>
              </a:rPr>
              <a:t> и эксперт </a:t>
            </a:r>
          </a:p>
          <a:p>
            <a:r>
              <a:rPr lang="ru-RU" sz="1600" dirty="0">
                <a:solidFill>
                  <a:srgbClr val="66678A"/>
                </a:solidFill>
              </a:rPr>
              <a:t>по выбору образования и карьерному развитию.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CFFB1D-187F-09F8-7BFA-408EA258F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18" y="6384661"/>
            <a:ext cx="2560542" cy="2560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Шрифт, Графика, снимок экрана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F92720-69CC-C5A3-5D0E-10273EBE2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98" y="400253"/>
            <a:ext cx="3181350" cy="8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85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7315200"/>
          </a:xfrm>
          <a:custGeom>
            <a:avLst/>
            <a:gdLst/>
            <a:ahLst/>
            <a:cxnLst/>
            <a:rect l="l" t="t" r="r" b="b"/>
            <a:pathLst>
              <a:path w="9725025" h="7315200">
                <a:moveTo>
                  <a:pt x="0" y="0"/>
                </a:moveTo>
                <a:lnTo>
                  <a:pt x="9725025" y="0"/>
                </a:lnTo>
                <a:lnTo>
                  <a:pt x="972502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" r="-1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68382" y="1899202"/>
            <a:ext cx="4289098" cy="1004282"/>
            <a:chOff x="0" y="0"/>
            <a:chExt cx="4013939" cy="939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3939" cy="939854"/>
            </a:xfrm>
            <a:custGeom>
              <a:avLst/>
              <a:gdLst/>
              <a:ahLst/>
              <a:cxnLst/>
              <a:rect l="l" t="t" r="r" b="b"/>
              <a:pathLst>
                <a:path w="4013939" h="939854">
                  <a:moveTo>
                    <a:pt x="0" y="0"/>
                  </a:moveTo>
                  <a:lnTo>
                    <a:pt x="4013939" y="0"/>
                  </a:lnTo>
                  <a:lnTo>
                    <a:pt x="40139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26013" y="4511829"/>
            <a:ext cx="6761937" cy="1004282"/>
            <a:chOff x="0" y="0"/>
            <a:chExt cx="6328139" cy="939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992909"/>
            <a:ext cx="1063334" cy="1004282"/>
            <a:chOff x="0" y="0"/>
            <a:chExt cx="995118" cy="939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118" cy="939854"/>
            </a:xfrm>
            <a:custGeom>
              <a:avLst/>
              <a:gdLst/>
              <a:ahLst/>
              <a:cxnLst/>
              <a:rect l="l" t="t" r="r" b="b"/>
              <a:pathLst>
                <a:path w="995118" h="939854">
                  <a:moveTo>
                    <a:pt x="0" y="0"/>
                  </a:moveTo>
                  <a:lnTo>
                    <a:pt x="995118" y="0"/>
                  </a:lnTo>
                  <a:lnTo>
                    <a:pt x="995118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196880" y="2600216"/>
            <a:ext cx="7331265" cy="203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Ключевая проблема выбора траектории получения образования по профессии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7786" y="6855345"/>
            <a:ext cx="72619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postupi.online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9825" y="270800"/>
            <a:ext cx="7433739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Часто профессии имеют много специализаций. 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Каждая специализация имеет свои треки образования</a:t>
            </a:r>
          </a:p>
        </p:txBody>
      </p:sp>
      <p:sp>
        <p:nvSpPr>
          <p:cNvPr id="4" name="Freeform 4"/>
          <p:cNvSpPr/>
          <p:nvPr/>
        </p:nvSpPr>
        <p:spPr>
          <a:xfrm>
            <a:off x="-14151" y="1219680"/>
            <a:ext cx="9739176" cy="1478283"/>
          </a:xfrm>
          <a:custGeom>
            <a:avLst/>
            <a:gdLst/>
            <a:ahLst/>
            <a:cxnLst/>
            <a:rect l="l" t="t" r="r" b="b"/>
            <a:pathLst>
              <a:path w="9739176" h="1478283">
                <a:moveTo>
                  <a:pt x="0" y="0"/>
                </a:moveTo>
                <a:lnTo>
                  <a:pt x="9739176" y="0"/>
                </a:lnTo>
                <a:lnTo>
                  <a:pt x="9739176" y="1478283"/>
                </a:lnTo>
                <a:lnTo>
                  <a:pt x="0" y="1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8817" r="-19592" b="-25644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151" y="1219680"/>
            <a:ext cx="9710874" cy="1492478"/>
            <a:chOff x="0" y="0"/>
            <a:chExt cx="3596620" cy="552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6620" cy="552770"/>
            </a:xfrm>
            <a:custGeom>
              <a:avLst/>
              <a:gdLst/>
              <a:ahLst/>
              <a:cxnLst/>
              <a:rect l="l" t="t" r="r" b="b"/>
              <a:pathLst>
                <a:path w="3596620" h="552770">
                  <a:moveTo>
                    <a:pt x="0" y="0"/>
                  </a:moveTo>
                  <a:lnTo>
                    <a:pt x="3596620" y="0"/>
                  </a:lnTo>
                  <a:lnTo>
                    <a:pt x="3596620" y="552770"/>
                  </a:lnTo>
                  <a:lnTo>
                    <a:pt x="0" y="552770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596620" cy="581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14151" y="1572728"/>
            <a:ext cx="9710874" cy="695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Дизайнер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550" y="2878807"/>
            <a:ext cx="2532144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Дизайнер</a:t>
            </a:r>
            <a:endParaRPr lang="en-US" sz="28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0692" y="3552825"/>
            <a:ext cx="2910141" cy="428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Web-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Графический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интерьера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одежды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мебели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Дизайнер-флорист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Промышленный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Моушн-дизайнер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упаковки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ru-RU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городской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среды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текстиля</a:t>
            </a:r>
            <a:r>
              <a:rPr lang="ru-RU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63509" y="3552825"/>
            <a:ext cx="3775641" cy="243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Web-</a:t>
            </a: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дизайнер</a:t>
            </a:r>
            <a:endParaRPr lang="en-US" sz="17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интерфейсов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мобильных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приложений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Гейм-дизайнер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компьютерной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графики</a:t>
            </a:r>
            <a:r>
              <a:rPr lang="ru-RU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91055" y="5346259"/>
            <a:ext cx="2723753" cy="274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Промышленный</a:t>
            </a:r>
            <a:r>
              <a:rPr lang="en-US" sz="17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7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дизайнер</a:t>
            </a:r>
            <a:endParaRPr lang="en-US" sz="17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автомобилей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упаковки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мебели</a:t>
            </a: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Предметный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дизайнер</a:t>
            </a:r>
            <a:r>
              <a:rPr lang="ru-RU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...</a:t>
            </a: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615557" y="3590925"/>
            <a:ext cx="2009936" cy="241192"/>
          </a:xfrm>
          <a:custGeom>
            <a:avLst/>
            <a:gdLst/>
            <a:ahLst/>
            <a:cxnLst/>
            <a:rect l="l" t="t" r="r" b="b"/>
            <a:pathLst>
              <a:path w="2009936" h="241192">
                <a:moveTo>
                  <a:pt x="0" y="0"/>
                </a:moveTo>
                <a:lnTo>
                  <a:pt x="2009936" y="0"/>
                </a:lnTo>
                <a:lnTo>
                  <a:pt x="2009936" y="241192"/>
                </a:lnTo>
                <a:lnTo>
                  <a:pt x="0" y="24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36318" y="5445538"/>
            <a:ext cx="2009936" cy="241192"/>
          </a:xfrm>
          <a:custGeom>
            <a:avLst/>
            <a:gdLst/>
            <a:ahLst/>
            <a:cxnLst/>
            <a:rect l="l" t="t" r="r" b="b"/>
            <a:pathLst>
              <a:path w="2009936" h="241192">
                <a:moveTo>
                  <a:pt x="0" y="0"/>
                </a:moveTo>
                <a:lnTo>
                  <a:pt x="2009936" y="0"/>
                </a:lnTo>
                <a:lnTo>
                  <a:pt x="2009936" y="241192"/>
                </a:lnTo>
                <a:lnTo>
                  <a:pt x="0" y="24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29908" y="270800"/>
            <a:ext cx="6242564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Выбор траектории образования по профессии многовариантен</a:t>
            </a:r>
          </a:p>
        </p:txBody>
      </p:sp>
      <p:sp>
        <p:nvSpPr>
          <p:cNvPr id="4" name="Freeform 4"/>
          <p:cNvSpPr/>
          <p:nvPr/>
        </p:nvSpPr>
        <p:spPr>
          <a:xfrm>
            <a:off x="-23676" y="1219680"/>
            <a:ext cx="9772376" cy="6095520"/>
          </a:xfrm>
          <a:custGeom>
            <a:avLst/>
            <a:gdLst/>
            <a:ahLst/>
            <a:cxnLst/>
            <a:rect l="l" t="t" r="r" b="b"/>
            <a:pathLst>
              <a:path w="9772376" h="6095520">
                <a:moveTo>
                  <a:pt x="0" y="0"/>
                </a:moveTo>
                <a:lnTo>
                  <a:pt x="9772377" y="0"/>
                </a:lnTo>
                <a:lnTo>
                  <a:pt x="9772377" y="6095520"/>
                </a:lnTo>
                <a:lnTo>
                  <a:pt x="0" y="6095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219680"/>
            <a:ext cx="6908419" cy="1823579"/>
          </a:xfrm>
          <a:custGeom>
            <a:avLst/>
            <a:gdLst/>
            <a:ahLst/>
            <a:cxnLst/>
            <a:rect l="l" t="t" r="r" b="b"/>
            <a:pathLst>
              <a:path w="6908419" h="1823579">
                <a:moveTo>
                  <a:pt x="0" y="0"/>
                </a:moveTo>
                <a:lnTo>
                  <a:pt x="6908419" y="0"/>
                </a:lnTo>
                <a:lnTo>
                  <a:pt x="6908419" y="1823579"/>
                </a:lnTo>
                <a:lnTo>
                  <a:pt x="0" y="1823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577" r="-19592" b="-147465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4499" y="1476965"/>
            <a:ext cx="8896028" cy="5592053"/>
            <a:chOff x="0" y="0"/>
            <a:chExt cx="11861370" cy="7456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70" cy="7456070"/>
            </a:xfrm>
            <a:custGeom>
              <a:avLst/>
              <a:gdLst/>
              <a:ahLst/>
              <a:cxnLst/>
              <a:rect l="l" t="t" r="r" b="b"/>
              <a:pathLst>
                <a:path w="9543770" h="7456070">
                  <a:moveTo>
                    <a:pt x="0" y="0"/>
                  </a:moveTo>
                  <a:lnTo>
                    <a:pt x="9543770" y="0"/>
                  </a:lnTo>
                  <a:lnTo>
                    <a:pt x="9543770" y="7456070"/>
                  </a:lnTo>
                  <a:lnTo>
                    <a:pt x="0" y="7456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493418" y="3392393"/>
              <a:ext cx="929469" cy="1359370"/>
            </a:xfrm>
            <a:custGeom>
              <a:avLst/>
              <a:gdLst/>
              <a:ahLst/>
              <a:cxnLst/>
              <a:rect l="l" t="t" r="r" b="b"/>
              <a:pathLst>
                <a:path w="929469" h="1359370">
                  <a:moveTo>
                    <a:pt x="0" y="0"/>
                  </a:moveTo>
                  <a:lnTo>
                    <a:pt x="929469" y="0"/>
                  </a:lnTo>
                  <a:lnTo>
                    <a:pt x="929469" y="1359370"/>
                  </a:lnTo>
                  <a:lnTo>
                    <a:pt x="0" y="1359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135652" y="4740660"/>
              <a:ext cx="1725718" cy="405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Олимпиады</a:t>
              </a:r>
            </a:p>
          </p:txBody>
        </p:sp>
        <p:sp>
          <p:nvSpPr>
            <p:cNvPr id="7" name="AutoShape 7"/>
            <p:cNvSpPr/>
            <p:nvPr/>
          </p:nvSpPr>
          <p:spPr>
            <a:xfrm rot="-9000000">
              <a:off x="8570971" y="3689876"/>
              <a:ext cx="1762094" cy="0"/>
            </a:xfrm>
            <a:prstGeom prst="line">
              <a:avLst/>
            </a:prstGeom>
            <a:ln w="38100" cap="rnd">
              <a:solidFill>
                <a:srgbClr val="AA97D1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8" name="AutoShape 8"/>
            <p:cNvSpPr/>
            <p:nvPr/>
          </p:nvSpPr>
          <p:spPr>
            <a:xfrm rot="8395724">
              <a:off x="8984561" y="4948305"/>
              <a:ext cx="1467689" cy="0"/>
            </a:xfrm>
            <a:prstGeom prst="line">
              <a:avLst/>
            </a:prstGeom>
            <a:ln w="38100" cap="rnd">
              <a:solidFill>
                <a:srgbClr val="AA97D1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9" name="AutoShape 9"/>
            <p:cNvSpPr/>
            <p:nvPr/>
          </p:nvSpPr>
          <p:spPr>
            <a:xfrm rot="-687202">
              <a:off x="5260236" y="4852093"/>
              <a:ext cx="5014242" cy="0"/>
            </a:xfrm>
            <a:prstGeom prst="line">
              <a:avLst/>
            </a:prstGeom>
            <a:ln w="63500" cap="rnd">
              <a:solidFill>
                <a:srgbClr val="AA97D1"/>
              </a:solidFill>
              <a:prstDash val="sysDot"/>
              <a:headEnd type="arrow" w="med" len="sm"/>
              <a:tailEnd type="arrow" w="med" len="sm"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2859991" y="2766761"/>
            <a:ext cx="1781678" cy="178167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>
                <a:alpha val="4078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1045" y="270800"/>
            <a:ext cx="6977329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Структура связей базы данных, позволяющая создавать уникальные сервисы для выбора профессии и образования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01828" y="1438865"/>
            <a:ext cx="4308698" cy="100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О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тветы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на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вопросы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: </a:t>
            </a:r>
          </a:p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ru-RU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«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Кем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стать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?</a:t>
            </a:r>
            <a:r>
              <a:rPr lang="ru-RU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»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ru-RU" sz="1400" b="1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«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Куда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поступать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?</a:t>
            </a:r>
            <a:r>
              <a:rPr lang="ru-RU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»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ru-RU" sz="1400" b="1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«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Как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4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поступить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?</a:t>
            </a:r>
            <a:r>
              <a:rPr lang="ru-RU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»</a:t>
            </a:r>
            <a:r>
              <a:rPr lang="en-US" sz="14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</a:p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endParaRPr lang="en-US" sz="1400" b="1" u="none" strike="noStrike" dirty="0">
              <a:solidFill>
                <a:srgbClr val="4E219C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7315200"/>
          </a:xfrm>
          <a:custGeom>
            <a:avLst/>
            <a:gdLst/>
            <a:ahLst/>
            <a:cxnLst/>
            <a:rect l="l" t="t" r="r" b="b"/>
            <a:pathLst>
              <a:path w="9725025" h="7315200">
                <a:moveTo>
                  <a:pt x="0" y="0"/>
                </a:moveTo>
                <a:lnTo>
                  <a:pt x="9725025" y="0"/>
                </a:lnTo>
                <a:lnTo>
                  <a:pt x="972502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" r="-1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68382" y="1899202"/>
            <a:ext cx="4289098" cy="1004282"/>
            <a:chOff x="0" y="0"/>
            <a:chExt cx="4013939" cy="939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3939" cy="939854"/>
            </a:xfrm>
            <a:custGeom>
              <a:avLst/>
              <a:gdLst/>
              <a:ahLst/>
              <a:cxnLst/>
              <a:rect l="l" t="t" r="r" b="b"/>
              <a:pathLst>
                <a:path w="4013939" h="939854">
                  <a:moveTo>
                    <a:pt x="0" y="0"/>
                  </a:moveTo>
                  <a:lnTo>
                    <a:pt x="4013939" y="0"/>
                  </a:lnTo>
                  <a:lnTo>
                    <a:pt x="40139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26013" y="4511829"/>
            <a:ext cx="6761937" cy="1004282"/>
            <a:chOff x="0" y="0"/>
            <a:chExt cx="6328139" cy="939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992909"/>
            <a:ext cx="1063334" cy="1004282"/>
            <a:chOff x="0" y="0"/>
            <a:chExt cx="995118" cy="939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118" cy="939854"/>
            </a:xfrm>
            <a:custGeom>
              <a:avLst/>
              <a:gdLst/>
              <a:ahLst/>
              <a:cxnLst/>
              <a:rect l="l" t="t" r="r" b="b"/>
              <a:pathLst>
                <a:path w="995118" h="939854">
                  <a:moveTo>
                    <a:pt x="0" y="0"/>
                  </a:moveTo>
                  <a:lnTo>
                    <a:pt x="995118" y="0"/>
                  </a:lnTo>
                  <a:lnTo>
                    <a:pt x="995118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17202" y="2325143"/>
            <a:ext cx="8576303" cy="203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Цифровые сервисы  </a:t>
            </a: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для выбора профессии и </a:t>
            </a: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образования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7786" y="6855345"/>
            <a:ext cx="72619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postupi.online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7786" y="4697740"/>
            <a:ext cx="7261917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сайте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en-US"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64095"/>
            <a:ext cx="6977329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Атлас профессий и рейтинг профессий по популярности (3156 профессий)</a:t>
            </a:r>
          </a:p>
        </p:txBody>
      </p:sp>
      <p:sp>
        <p:nvSpPr>
          <p:cNvPr id="4" name="Freeform 4"/>
          <p:cNvSpPr/>
          <p:nvPr/>
        </p:nvSpPr>
        <p:spPr>
          <a:xfrm>
            <a:off x="-21566" y="1193127"/>
            <a:ext cx="4047518" cy="6122073"/>
          </a:xfrm>
          <a:custGeom>
            <a:avLst/>
            <a:gdLst/>
            <a:ahLst/>
            <a:cxnLst/>
            <a:rect l="l" t="t" r="r" b="b"/>
            <a:pathLst>
              <a:path w="4047518" h="6122073">
                <a:moveTo>
                  <a:pt x="0" y="0"/>
                </a:moveTo>
                <a:lnTo>
                  <a:pt x="4047519" y="0"/>
                </a:lnTo>
                <a:lnTo>
                  <a:pt x="4047519" y="6122073"/>
                </a:lnTo>
                <a:lnTo>
                  <a:pt x="0" y="6122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5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54348" y="1193127"/>
            <a:ext cx="5676122" cy="6152978"/>
          </a:xfrm>
          <a:custGeom>
            <a:avLst/>
            <a:gdLst/>
            <a:ahLst/>
            <a:cxnLst/>
            <a:rect l="l" t="t" r="r" b="b"/>
            <a:pathLst>
              <a:path w="5676122" h="6152978">
                <a:moveTo>
                  <a:pt x="0" y="0"/>
                </a:moveTo>
                <a:lnTo>
                  <a:pt x="5676122" y="0"/>
                </a:lnTo>
                <a:lnTo>
                  <a:pt x="5676122" y="6152978"/>
                </a:lnTo>
                <a:lnTo>
                  <a:pt x="0" y="615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164095"/>
            <a:ext cx="6316665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Тесты на профориентацию в связке с Атласом профессий</a:t>
            </a:r>
          </a:p>
        </p:txBody>
      </p:sp>
      <p:sp>
        <p:nvSpPr>
          <p:cNvPr id="4" name="Freeform 4"/>
          <p:cNvSpPr/>
          <p:nvPr/>
        </p:nvSpPr>
        <p:spPr>
          <a:xfrm>
            <a:off x="774353" y="1312006"/>
            <a:ext cx="8176319" cy="5846068"/>
          </a:xfrm>
          <a:custGeom>
            <a:avLst/>
            <a:gdLst/>
            <a:ahLst/>
            <a:cxnLst/>
            <a:rect l="l" t="t" r="r" b="b"/>
            <a:pathLst>
              <a:path w="8176319" h="5846068">
                <a:moveTo>
                  <a:pt x="0" y="0"/>
                </a:moveTo>
                <a:lnTo>
                  <a:pt x="8176319" y="0"/>
                </a:lnTo>
                <a:lnTo>
                  <a:pt x="8176319" y="5846068"/>
                </a:lnTo>
                <a:lnTo>
                  <a:pt x="0" y="5846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9050" y="164095"/>
            <a:ext cx="7417106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Пример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результатов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теста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Йовайши</a:t>
            </a:r>
            <a:endParaRPr lang="en-US" sz="2400" u="none" strike="noStrik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Профессиональне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склонности</a:t>
            </a:r>
            <a:r>
              <a:rPr lang="ru-RU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940010" y="1219680"/>
            <a:ext cx="3078321" cy="6095520"/>
          </a:xfrm>
          <a:custGeom>
            <a:avLst/>
            <a:gdLst/>
            <a:ahLst/>
            <a:cxnLst/>
            <a:rect l="l" t="t" r="r" b="b"/>
            <a:pathLst>
              <a:path w="3078321" h="6095520">
                <a:moveTo>
                  <a:pt x="0" y="0"/>
                </a:moveTo>
                <a:lnTo>
                  <a:pt x="3078321" y="0"/>
                </a:lnTo>
                <a:lnTo>
                  <a:pt x="3078321" y="6095520"/>
                </a:lnTo>
                <a:lnTo>
                  <a:pt x="0" y="6095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23464" y="1219680"/>
            <a:ext cx="3023585" cy="6095520"/>
          </a:xfrm>
          <a:custGeom>
            <a:avLst/>
            <a:gdLst/>
            <a:ahLst/>
            <a:cxnLst/>
            <a:rect l="l" t="t" r="r" b="b"/>
            <a:pathLst>
              <a:path w="3023585" h="6095520">
                <a:moveTo>
                  <a:pt x="0" y="0"/>
                </a:moveTo>
                <a:lnTo>
                  <a:pt x="3023585" y="0"/>
                </a:lnTo>
                <a:lnTo>
                  <a:pt x="3023585" y="6095520"/>
                </a:lnTo>
                <a:lnTo>
                  <a:pt x="0" y="6095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630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243" y="1896021"/>
            <a:ext cx="1652099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9"/>
              </a:lnSpc>
              <a:spcBef>
                <a:spcPct val="0"/>
              </a:spcBef>
            </a:pPr>
            <a:r>
              <a:rPr lang="en-US" sz="14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Персональный отчет</a:t>
            </a:r>
          </a:p>
        </p:txBody>
      </p:sp>
      <p:sp>
        <p:nvSpPr>
          <p:cNvPr id="7" name="Freeform 7"/>
          <p:cNvSpPr/>
          <p:nvPr/>
        </p:nvSpPr>
        <p:spPr>
          <a:xfrm rot="1548673">
            <a:off x="1172343" y="2303743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0" y="0"/>
                </a:moveTo>
                <a:lnTo>
                  <a:pt x="842668" y="0"/>
                </a:lnTo>
                <a:lnTo>
                  <a:pt x="842668" y="262281"/>
                </a:lnTo>
                <a:lnTo>
                  <a:pt x="0" y="26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9243" y="2853104"/>
            <a:ext cx="1652099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9"/>
              </a:lnSpc>
              <a:spcBef>
                <a:spcPct val="0"/>
              </a:spcBef>
            </a:pPr>
            <a:r>
              <a:rPr lang="en-US" sz="14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Подходящие профессии</a:t>
            </a:r>
          </a:p>
        </p:txBody>
      </p:sp>
      <p:sp>
        <p:nvSpPr>
          <p:cNvPr id="9" name="Freeform 9"/>
          <p:cNvSpPr/>
          <p:nvPr/>
        </p:nvSpPr>
        <p:spPr>
          <a:xfrm rot="1548673">
            <a:off x="1082277" y="3409842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0" y="0"/>
                </a:moveTo>
                <a:lnTo>
                  <a:pt x="842669" y="0"/>
                </a:lnTo>
                <a:lnTo>
                  <a:pt x="842669" y="262281"/>
                </a:lnTo>
                <a:lnTo>
                  <a:pt x="0" y="26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9243" y="4024801"/>
            <a:ext cx="1652099" cy="75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9"/>
              </a:lnSpc>
              <a:spcBef>
                <a:spcPct val="0"/>
              </a:spcBef>
            </a:pPr>
            <a:r>
              <a:rPr lang="en-US" sz="14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Подходящие программы вузов и колледжей</a:t>
            </a:r>
          </a:p>
        </p:txBody>
      </p:sp>
      <p:sp>
        <p:nvSpPr>
          <p:cNvPr id="11" name="Freeform 11"/>
          <p:cNvSpPr/>
          <p:nvPr/>
        </p:nvSpPr>
        <p:spPr>
          <a:xfrm rot="1548673">
            <a:off x="1082277" y="4888897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0" y="0"/>
                </a:moveTo>
                <a:lnTo>
                  <a:pt x="842669" y="0"/>
                </a:lnTo>
                <a:lnTo>
                  <a:pt x="842669" y="262280"/>
                </a:lnTo>
                <a:lnTo>
                  <a:pt x="0" y="262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9243" y="5445371"/>
            <a:ext cx="1652099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9"/>
              </a:lnSpc>
              <a:spcBef>
                <a:spcPct val="0"/>
              </a:spcBef>
            </a:pPr>
            <a:r>
              <a:rPr lang="en-US" sz="14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Подходящие вузы и колледжи</a:t>
            </a:r>
          </a:p>
        </p:txBody>
      </p:sp>
      <p:sp>
        <p:nvSpPr>
          <p:cNvPr id="13" name="Freeform 13"/>
          <p:cNvSpPr/>
          <p:nvPr/>
        </p:nvSpPr>
        <p:spPr>
          <a:xfrm rot="1548673">
            <a:off x="1082277" y="6058817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0" y="0"/>
                </a:moveTo>
                <a:lnTo>
                  <a:pt x="842669" y="0"/>
                </a:lnTo>
                <a:lnTo>
                  <a:pt x="842669" y="262281"/>
                </a:lnTo>
                <a:lnTo>
                  <a:pt x="0" y="26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87889" y="5616925"/>
            <a:ext cx="1652099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9"/>
              </a:lnSpc>
              <a:spcBef>
                <a:spcPct val="0"/>
              </a:spcBef>
            </a:pPr>
            <a:r>
              <a:rPr lang="en-US" sz="144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Подходящие профессии</a:t>
            </a:r>
          </a:p>
        </p:txBody>
      </p:sp>
      <p:sp>
        <p:nvSpPr>
          <p:cNvPr id="15" name="Freeform 15"/>
          <p:cNvSpPr/>
          <p:nvPr/>
        </p:nvSpPr>
        <p:spPr>
          <a:xfrm rot="-2980524" flipH="1">
            <a:off x="8358118" y="6317703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842669" y="0"/>
                </a:moveTo>
                <a:lnTo>
                  <a:pt x="0" y="0"/>
                </a:lnTo>
                <a:lnTo>
                  <a:pt x="0" y="262280"/>
                </a:lnTo>
                <a:lnTo>
                  <a:pt x="842669" y="262280"/>
                </a:lnTo>
                <a:lnTo>
                  <a:pt x="84266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659027" flipH="1">
            <a:off x="4583403" y="1838103"/>
            <a:ext cx="842669" cy="262281"/>
          </a:xfrm>
          <a:custGeom>
            <a:avLst/>
            <a:gdLst/>
            <a:ahLst/>
            <a:cxnLst/>
            <a:rect l="l" t="t" r="r" b="b"/>
            <a:pathLst>
              <a:path w="842669" h="262281">
                <a:moveTo>
                  <a:pt x="842669" y="0"/>
                </a:moveTo>
                <a:lnTo>
                  <a:pt x="0" y="0"/>
                </a:lnTo>
                <a:lnTo>
                  <a:pt x="0" y="262281"/>
                </a:lnTo>
                <a:lnTo>
                  <a:pt x="842669" y="262281"/>
                </a:lnTo>
                <a:lnTo>
                  <a:pt x="84266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22137" y="164095"/>
            <a:ext cx="5842480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Каталоги вузов, их специальностей и программ</a:t>
            </a:r>
          </a:p>
        </p:txBody>
      </p:sp>
      <p:sp>
        <p:nvSpPr>
          <p:cNvPr id="4" name="Freeform 4"/>
          <p:cNvSpPr/>
          <p:nvPr/>
        </p:nvSpPr>
        <p:spPr>
          <a:xfrm>
            <a:off x="36383" y="1432797"/>
            <a:ext cx="3232915" cy="5586030"/>
          </a:xfrm>
          <a:custGeom>
            <a:avLst/>
            <a:gdLst/>
            <a:ahLst/>
            <a:cxnLst/>
            <a:rect l="l" t="t" r="r" b="b"/>
            <a:pathLst>
              <a:path w="3232915" h="5586030">
                <a:moveTo>
                  <a:pt x="0" y="0"/>
                </a:moveTo>
                <a:lnTo>
                  <a:pt x="3232915" y="0"/>
                </a:lnTo>
                <a:lnTo>
                  <a:pt x="3232915" y="5586031"/>
                </a:lnTo>
                <a:lnTo>
                  <a:pt x="0" y="558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25355" y="1432797"/>
            <a:ext cx="3267828" cy="5586030"/>
          </a:xfrm>
          <a:custGeom>
            <a:avLst/>
            <a:gdLst/>
            <a:ahLst/>
            <a:cxnLst/>
            <a:rect l="l" t="t" r="r" b="b"/>
            <a:pathLst>
              <a:path w="3267828" h="5586030">
                <a:moveTo>
                  <a:pt x="0" y="0"/>
                </a:moveTo>
                <a:lnTo>
                  <a:pt x="3267827" y="0"/>
                </a:lnTo>
                <a:lnTo>
                  <a:pt x="3267827" y="5586031"/>
                </a:lnTo>
                <a:lnTo>
                  <a:pt x="0" y="558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83657" y="1432797"/>
            <a:ext cx="3204985" cy="5586030"/>
          </a:xfrm>
          <a:custGeom>
            <a:avLst/>
            <a:gdLst/>
            <a:ahLst/>
            <a:cxnLst/>
            <a:rect l="l" t="t" r="r" b="b"/>
            <a:pathLst>
              <a:path w="3204985" h="5586030">
                <a:moveTo>
                  <a:pt x="0" y="0"/>
                </a:moveTo>
                <a:lnTo>
                  <a:pt x="3204985" y="0"/>
                </a:lnTo>
                <a:lnTo>
                  <a:pt x="3204985" y="5586031"/>
                </a:lnTo>
                <a:lnTo>
                  <a:pt x="0" y="558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22137" y="164095"/>
            <a:ext cx="5842480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Каталоги колледжей, их специальностей и программ</a:t>
            </a:r>
          </a:p>
        </p:txBody>
      </p:sp>
      <p:sp>
        <p:nvSpPr>
          <p:cNvPr id="4" name="Freeform 4"/>
          <p:cNvSpPr/>
          <p:nvPr/>
        </p:nvSpPr>
        <p:spPr>
          <a:xfrm>
            <a:off x="34200" y="1393365"/>
            <a:ext cx="3132691" cy="5721810"/>
          </a:xfrm>
          <a:custGeom>
            <a:avLst/>
            <a:gdLst/>
            <a:ahLst/>
            <a:cxnLst/>
            <a:rect l="l" t="t" r="r" b="b"/>
            <a:pathLst>
              <a:path w="3132691" h="5721810">
                <a:moveTo>
                  <a:pt x="0" y="0"/>
                </a:moveTo>
                <a:lnTo>
                  <a:pt x="3132691" y="0"/>
                </a:lnTo>
                <a:lnTo>
                  <a:pt x="3132691" y="5721810"/>
                </a:lnTo>
                <a:lnTo>
                  <a:pt x="0" y="5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9893" y="1393365"/>
            <a:ext cx="3268584" cy="5721810"/>
          </a:xfrm>
          <a:custGeom>
            <a:avLst/>
            <a:gdLst/>
            <a:ahLst/>
            <a:cxnLst/>
            <a:rect l="l" t="t" r="r" b="b"/>
            <a:pathLst>
              <a:path w="3268584" h="5721810">
                <a:moveTo>
                  <a:pt x="0" y="0"/>
                </a:moveTo>
                <a:lnTo>
                  <a:pt x="3268584" y="0"/>
                </a:lnTo>
                <a:lnTo>
                  <a:pt x="3268584" y="5721810"/>
                </a:lnTo>
                <a:lnTo>
                  <a:pt x="0" y="5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58002" y="1393365"/>
            <a:ext cx="3232823" cy="5721810"/>
          </a:xfrm>
          <a:custGeom>
            <a:avLst/>
            <a:gdLst/>
            <a:ahLst/>
            <a:cxnLst/>
            <a:rect l="l" t="t" r="r" b="b"/>
            <a:pathLst>
              <a:path w="3232823" h="5721810">
                <a:moveTo>
                  <a:pt x="0" y="0"/>
                </a:moveTo>
                <a:lnTo>
                  <a:pt x="3232823" y="0"/>
                </a:lnTo>
                <a:lnTo>
                  <a:pt x="3232823" y="5721810"/>
                </a:lnTo>
                <a:lnTo>
                  <a:pt x="0" y="5721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9511" y="376380"/>
            <a:ext cx="6600866" cy="41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Цель и основные тезисы выступления</a:t>
            </a:r>
          </a:p>
        </p:txBody>
      </p:sp>
      <p:sp>
        <p:nvSpPr>
          <p:cNvPr id="4" name="Freeform 4"/>
          <p:cNvSpPr/>
          <p:nvPr/>
        </p:nvSpPr>
        <p:spPr>
          <a:xfrm>
            <a:off x="695693" y="1888954"/>
            <a:ext cx="1341080" cy="1282408"/>
          </a:xfrm>
          <a:custGeom>
            <a:avLst/>
            <a:gdLst/>
            <a:ahLst/>
            <a:cxnLst/>
            <a:rect l="l" t="t" r="r" b="b"/>
            <a:pathLst>
              <a:path w="1341080" h="1282408">
                <a:moveTo>
                  <a:pt x="0" y="0"/>
                </a:moveTo>
                <a:lnTo>
                  <a:pt x="1341080" y="0"/>
                </a:lnTo>
                <a:lnTo>
                  <a:pt x="1341080" y="1282408"/>
                </a:lnTo>
                <a:lnTo>
                  <a:pt x="0" y="1282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69503" y="1894867"/>
            <a:ext cx="6424002" cy="1573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Показать, как цифровые сервисы и ИИ могут стать помощниками в реализации и индивидуализации профориентационной работы со школьниками, а также помочь школьникам научиться использовать новейшие инструменты для выбора профессии и образования.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69503" y="4296688"/>
            <a:ext cx="6424002" cy="94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Роль ИИ в построении траектории получения образования как фактора успешной профессиональной самореализации.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9503" y="5465755"/>
            <a:ext cx="6394823" cy="125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нформационно-рекомендательная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с ИИ </a:t>
            </a:r>
          </a:p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сайта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как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инструмент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выбора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профессии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вуза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колледжа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специальности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программы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образования</a:t>
            </a:r>
            <a:r>
              <a:rPr lang="en-US" sz="17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721995" y="4250634"/>
            <a:ext cx="967636" cy="967636"/>
          </a:xfrm>
          <a:custGeom>
            <a:avLst/>
            <a:gdLst/>
            <a:ahLst/>
            <a:cxnLst/>
            <a:rect l="l" t="t" r="r" b="b"/>
            <a:pathLst>
              <a:path w="967636" h="967636">
                <a:moveTo>
                  <a:pt x="0" y="0"/>
                </a:moveTo>
                <a:lnTo>
                  <a:pt x="967636" y="0"/>
                </a:lnTo>
                <a:lnTo>
                  <a:pt x="967636" y="967636"/>
                </a:lnTo>
                <a:lnTo>
                  <a:pt x="0" y="96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8682" y="5609783"/>
            <a:ext cx="970949" cy="970949"/>
          </a:xfrm>
          <a:custGeom>
            <a:avLst/>
            <a:gdLst/>
            <a:ahLst/>
            <a:cxnLst/>
            <a:rect l="l" t="t" r="r" b="b"/>
            <a:pathLst>
              <a:path w="970949" h="970949">
                <a:moveTo>
                  <a:pt x="0" y="0"/>
                </a:moveTo>
                <a:lnTo>
                  <a:pt x="970949" y="0"/>
                </a:lnTo>
                <a:lnTo>
                  <a:pt x="970949" y="970949"/>
                </a:lnTo>
                <a:lnTo>
                  <a:pt x="0" y="970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69503" y="1346251"/>
            <a:ext cx="901154" cy="41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Цель: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43150" y="3668395"/>
            <a:ext cx="3155437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Основные</a:t>
            </a:r>
            <a:r>
              <a:rPr lang="en-US" sz="23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ru-RU" sz="23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тезисы</a:t>
            </a:r>
            <a:r>
              <a:rPr lang="en-US" sz="23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7315200"/>
          </a:xfrm>
          <a:custGeom>
            <a:avLst/>
            <a:gdLst/>
            <a:ahLst/>
            <a:cxnLst/>
            <a:rect l="l" t="t" r="r" b="b"/>
            <a:pathLst>
              <a:path w="9725025" h="7315200">
                <a:moveTo>
                  <a:pt x="0" y="0"/>
                </a:moveTo>
                <a:lnTo>
                  <a:pt x="9725025" y="0"/>
                </a:lnTo>
                <a:lnTo>
                  <a:pt x="972502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" r="-1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68382" y="1899202"/>
            <a:ext cx="4289098" cy="1004282"/>
            <a:chOff x="0" y="0"/>
            <a:chExt cx="4013939" cy="939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3939" cy="939854"/>
            </a:xfrm>
            <a:custGeom>
              <a:avLst/>
              <a:gdLst/>
              <a:ahLst/>
              <a:cxnLst/>
              <a:rect l="l" t="t" r="r" b="b"/>
              <a:pathLst>
                <a:path w="4013939" h="939854">
                  <a:moveTo>
                    <a:pt x="0" y="0"/>
                  </a:moveTo>
                  <a:lnTo>
                    <a:pt x="4013939" y="0"/>
                  </a:lnTo>
                  <a:lnTo>
                    <a:pt x="40139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26013" y="4511829"/>
            <a:ext cx="6761937" cy="1004282"/>
            <a:chOff x="0" y="0"/>
            <a:chExt cx="6328139" cy="939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992909"/>
            <a:ext cx="1063334" cy="1004282"/>
            <a:chOff x="0" y="0"/>
            <a:chExt cx="995118" cy="939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118" cy="939854"/>
            </a:xfrm>
            <a:custGeom>
              <a:avLst/>
              <a:gdLst/>
              <a:ahLst/>
              <a:cxnLst/>
              <a:rect l="l" t="t" r="r" b="b"/>
              <a:pathLst>
                <a:path w="995118" h="939854">
                  <a:moveTo>
                    <a:pt x="0" y="0"/>
                  </a:moveTo>
                  <a:lnTo>
                    <a:pt x="995118" y="0"/>
                  </a:lnTo>
                  <a:lnTo>
                    <a:pt x="995118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74361" y="2794635"/>
            <a:ext cx="8576303" cy="134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Сервисы с ИИ для выбора профессии и образования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7786" y="4697740"/>
            <a:ext cx="7261917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сайте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en-US"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7786" y="6855345"/>
            <a:ext cx="72619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postupi.online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03412" y="1422598"/>
            <a:ext cx="1256548" cy="1256548"/>
          </a:xfrm>
          <a:custGeom>
            <a:avLst/>
            <a:gdLst/>
            <a:ahLst/>
            <a:cxnLst/>
            <a:rect l="l" t="t" r="r" b="b"/>
            <a:pathLst>
              <a:path w="1256548" h="1256548">
                <a:moveTo>
                  <a:pt x="0" y="0"/>
                </a:moveTo>
                <a:lnTo>
                  <a:pt x="1256548" y="0"/>
                </a:lnTo>
                <a:lnTo>
                  <a:pt x="1256548" y="1256548"/>
                </a:lnTo>
                <a:lnTo>
                  <a:pt x="0" y="1256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2479" y="1560740"/>
            <a:ext cx="1256548" cy="1256548"/>
          </a:xfrm>
          <a:custGeom>
            <a:avLst/>
            <a:gdLst/>
            <a:ahLst/>
            <a:cxnLst/>
            <a:rect l="l" t="t" r="r" b="b"/>
            <a:pathLst>
              <a:path w="1256548" h="1256548">
                <a:moveTo>
                  <a:pt x="0" y="0"/>
                </a:moveTo>
                <a:lnTo>
                  <a:pt x="1256548" y="0"/>
                </a:lnTo>
                <a:lnTo>
                  <a:pt x="1256548" y="1256548"/>
                </a:lnTo>
                <a:lnTo>
                  <a:pt x="0" y="125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373633"/>
            <a:ext cx="6977329" cy="41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Проблемы выбора профессии и образования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2479" y="3001639"/>
            <a:ext cx="4093430" cy="127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Неосознанная некомпетентность 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в выборе образования: более 90% людей не понимают как устроена система образования, как выбрать образование, как построить стратегию поступления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479" y="4420784"/>
            <a:ext cx="3965703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Нечеткость образа "Я"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более 90% людей не понимают себя и не могут соотнести свои способности и желания с потребностями рынка труда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03412" y="3001639"/>
            <a:ext cx="3965703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Сложность системы образования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Система образования отражает всю структуру экономики и социальной сферы, которые непрерывно меняются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3412" y="4420784"/>
            <a:ext cx="3965703" cy="77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Высокая вариативность выбора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Запредельное для осознания человека количество возможных вариантов выбора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3412" y="5592279"/>
            <a:ext cx="3965703" cy="77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Неоднозначность выбора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Получить одну и ту же профессию можно используя десятки и даже сотни треков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6024" y="6685114"/>
            <a:ext cx="7812978" cy="3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Результат: не оптимальность выбора профессии и образования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479" y="5592279"/>
            <a:ext cx="3965703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Высокая цена ошибки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Страх выбора. Социальная дезадаптация как результат неверного выбора.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22208" y="1638152"/>
            <a:ext cx="232597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Субъективные </a:t>
            </a:r>
          </a:p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причины проблем выбора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40960" y="1625046"/>
            <a:ext cx="232815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Объективные </a:t>
            </a:r>
          </a:p>
          <a:p>
            <a:pPr algn="l">
              <a:lnSpc>
                <a:spcPts val="2799"/>
              </a:lnSpc>
            </a:pPr>
            <a:r>
              <a:rPr lang="en-US" sz="1999" b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причины проблем выбора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95" y="2296772"/>
            <a:ext cx="2077384" cy="20087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84" y="2302907"/>
            <a:ext cx="2003758" cy="2003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499" y="4760584"/>
            <a:ext cx="2185327" cy="16117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72" y="4776266"/>
            <a:ext cx="1997149" cy="19738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68500" y="164095"/>
            <a:ext cx="5842480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Рекомендательная система с ИИ: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технологии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157" y="1315578"/>
            <a:ext cx="8579342" cy="71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Портал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ru-RU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«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Поступи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Онлайн</a:t>
            </a:r>
            <a:r>
              <a:rPr lang="ru-RU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»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—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это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динамичная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система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основанная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на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поведенческой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аналитике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и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машинном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000" b="1" u="none" strike="noStrike" dirty="0" err="1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обучении</a:t>
            </a:r>
            <a:r>
              <a:rPr lang="en-US" sz="2000" b="1" u="none" strike="noStrike" dirty="0">
                <a:solidFill>
                  <a:srgbClr val="4E219C"/>
                </a:solidFill>
                <a:latin typeface="Roboto Bold"/>
                <a:ea typeface="Roboto Bold"/>
                <a:cs typeface="Roboto Bold"/>
                <a:sym typeface="Roboto Bold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2366" y="2531273"/>
            <a:ext cx="2419895" cy="151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Сложный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алгоритмический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мозг</a:t>
            </a:r>
            <a:r>
              <a:rPr lang="ru-RU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обрабатывает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миллионы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действий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чтобы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давать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персональные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рекомендации</a:t>
            </a:r>
            <a:r>
              <a:rPr lang="en-US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8618" y="4656918"/>
            <a:ext cx="2332692" cy="220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59"/>
              </a:lnSpc>
              <a:spcBef>
                <a:spcPct val="0"/>
              </a:spcBef>
            </a:pPr>
            <a:r>
              <a:rPr lang="en-US" sz="13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Продвинутая рекомендательная система не просто фильтрует программы по формальным признакам, </a:t>
            </a:r>
          </a:p>
          <a:p>
            <a:pPr marL="0" lvl="0" indent="0" algn="l">
              <a:lnSpc>
                <a:spcPts val="1959"/>
              </a:lnSpc>
              <a:spcBef>
                <a:spcPct val="0"/>
              </a:spcBef>
            </a:pPr>
            <a:r>
              <a:rPr lang="en-US" sz="13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 предсказывает наиболее релевантные варианты, анализируя цифровые профили пользователей.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00113" y="2431787"/>
            <a:ext cx="2669386" cy="203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0"/>
              </a:lnSpc>
              <a:spcBef>
                <a:spcPct val="0"/>
              </a:spcBef>
            </a:pP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поведенческой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аналитики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собирает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обрабатывает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цифровой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след</a:t>
            </a:r>
            <a:r>
              <a:rPr lang="ru-RU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что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абитуриент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ищет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какие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страницы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просматривает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что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сохраняет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избранное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какие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баллы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ЕГЭ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вводит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1400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калькулятор</a:t>
            </a:r>
            <a:r>
              <a:rPr lang="en-US" sz="1400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87442" y="4656918"/>
            <a:ext cx="2494728" cy="223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Прогнозные модели (Predictive Analytics): ИИ оценивает вероятность поступления на конкретную программу, учитывая не только баллы пользователя, но и исторические данные о проходных баллах и конкурсе.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8500" y="164095"/>
            <a:ext cx="5842480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Рекомендательная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система</a:t>
            </a:r>
            <a:r>
              <a:rPr lang="en-US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с ИИ </a:t>
            </a:r>
            <a:r>
              <a:rPr lang="ru-RU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2400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Поступика</a:t>
            </a:r>
            <a:r>
              <a:rPr lang="ru-RU" sz="2400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en-US" sz="2400" u="none" strike="noStrik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4413" y="1334142"/>
            <a:ext cx="2441427" cy="2323458"/>
          </a:xfrm>
          <a:custGeom>
            <a:avLst/>
            <a:gdLst/>
            <a:ahLst/>
            <a:cxnLst/>
            <a:rect l="l" t="t" r="r" b="b"/>
            <a:pathLst>
              <a:path w="2441427" h="2323458">
                <a:moveTo>
                  <a:pt x="0" y="0"/>
                </a:moveTo>
                <a:lnTo>
                  <a:pt x="2441427" y="0"/>
                </a:lnTo>
                <a:lnTo>
                  <a:pt x="2441427" y="2323458"/>
                </a:lnTo>
                <a:lnTo>
                  <a:pt x="0" y="2323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767" y="3657600"/>
            <a:ext cx="2851869" cy="3273226"/>
          </a:xfrm>
          <a:custGeom>
            <a:avLst/>
            <a:gdLst/>
            <a:ahLst/>
            <a:cxnLst/>
            <a:rect l="l" t="t" r="r" b="b"/>
            <a:pathLst>
              <a:path w="2851869" h="3273226">
                <a:moveTo>
                  <a:pt x="0" y="0"/>
                </a:moveTo>
                <a:lnTo>
                  <a:pt x="2851869" y="0"/>
                </a:lnTo>
                <a:lnTo>
                  <a:pt x="2851869" y="3273226"/>
                </a:lnTo>
                <a:lnTo>
                  <a:pt x="0" y="327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8409" y="1219680"/>
            <a:ext cx="3522100" cy="3387432"/>
          </a:xfrm>
          <a:custGeom>
            <a:avLst/>
            <a:gdLst/>
            <a:ahLst/>
            <a:cxnLst/>
            <a:rect l="l" t="t" r="r" b="b"/>
            <a:pathLst>
              <a:path w="3522100" h="3387432">
                <a:moveTo>
                  <a:pt x="0" y="0"/>
                </a:moveTo>
                <a:lnTo>
                  <a:pt x="3522100" y="0"/>
                </a:lnTo>
                <a:lnTo>
                  <a:pt x="3522100" y="3387432"/>
                </a:lnTo>
                <a:lnTo>
                  <a:pt x="0" y="338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91009" y="1494813"/>
            <a:ext cx="2936087" cy="2780016"/>
          </a:xfrm>
          <a:custGeom>
            <a:avLst/>
            <a:gdLst/>
            <a:ahLst/>
            <a:cxnLst/>
            <a:rect l="l" t="t" r="r" b="b"/>
            <a:pathLst>
              <a:path w="2936087" h="2780016">
                <a:moveTo>
                  <a:pt x="0" y="0"/>
                </a:moveTo>
                <a:lnTo>
                  <a:pt x="2936087" y="0"/>
                </a:lnTo>
                <a:lnTo>
                  <a:pt x="2936087" y="2780016"/>
                </a:lnTo>
                <a:lnTo>
                  <a:pt x="0" y="2780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32204" y="4530303"/>
            <a:ext cx="2733834" cy="2199637"/>
          </a:xfrm>
          <a:custGeom>
            <a:avLst/>
            <a:gdLst/>
            <a:ahLst/>
            <a:cxnLst/>
            <a:rect l="l" t="t" r="r" b="b"/>
            <a:pathLst>
              <a:path w="2733834" h="2199637">
                <a:moveTo>
                  <a:pt x="0" y="0"/>
                </a:moveTo>
                <a:lnTo>
                  <a:pt x="2733834" y="0"/>
                </a:lnTo>
                <a:lnTo>
                  <a:pt x="2733834" y="2199637"/>
                </a:lnTo>
                <a:lnTo>
                  <a:pt x="0" y="2199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66038" y="4541529"/>
            <a:ext cx="4086179" cy="2513000"/>
          </a:xfrm>
          <a:custGeom>
            <a:avLst/>
            <a:gdLst/>
            <a:ahLst/>
            <a:cxnLst/>
            <a:rect l="l" t="t" r="r" b="b"/>
            <a:pathLst>
              <a:path w="4086179" h="2513000">
                <a:moveTo>
                  <a:pt x="0" y="0"/>
                </a:moveTo>
                <a:lnTo>
                  <a:pt x="4086179" y="0"/>
                </a:lnTo>
                <a:lnTo>
                  <a:pt x="4086179" y="2513000"/>
                </a:lnTo>
                <a:lnTo>
                  <a:pt x="0" y="2513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8942" y="4541529"/>
            <a:ext cx="1281410" cy="1001110"/>
          </a:xfrm>
          <a:custGeom>
            <a:avLst/>
            <a:gdLst/>
            <a:ahLst/>
            <a:cxnLst/>
            <a:rect l="l" t="t" r="r" b="b"/>
            <a:pathLst>
              <a:path w="1281410" h="1001110">
                <a:moveTo>
                  <a:pt x="0" y="0"/>
                </a:moveTo>
                <a:lnTo>
                  <a:pt x="1281410" y="0"/>
                </a:lnTo>
                <a:lnTo>
                  <a:pt x="1281410" y="1001109"/>
                </a:lnTo>
                <a:lnTo>
                  <a:pt x="0" y="1001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029" r="-8029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7012" y="270800"/>
            <a:ext cx="7353168" cy="63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Подросток  определяется с профессией и тра</a:t>
            </a: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екторией  и получает план действий ведущий к гармоничному развитию и успеху.</a:t>
            </a:r>
          </a:p>
        </p:txBody>
      </p:sp>
      <p:sp>
        <p:nvSpPr>
          <p:cNvPr id="4" name="Freeform 4"/>
          <p:cNvSpPr/>
          <p:nvPr/>
        </p:nvSpPr>
        <p:spPr>
          <a:xfrm>
            <a:off x="651757" y="1210438"/>
            <a:ext cx="4130992" cy="2834894"/>
          </a:xfrm>
          <a:custGeom>
            <a:avLst/>
            <a:gdLst/>
            <a:ahLst/>
            <a:cxnLst/>
            <a:rect l="l" t="t" r="r" b="b"/>
            <a:pathLst>
              <a:path w="4130992" h="2834894">
                <a:moveTo>
                  <a:pt x="0" y="0"/>
                </a:moveTo>
                <a:lnTo>
                  <a:pt x="4130992" y="0"/>
                </a:lnTo>
                <a:lnTo>
                  <a:pt x="4130992" y="2834894"/>
                </a:lnTo>
                <a:lnTo>
                  <a:pt x="0" y="283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91449" y="1210438"/>
            <a:ext cx="4168961" cy="2834894"/>
          </a:xfrm>
          <a:custGeom>
            <a:avLst/>
            <a:gdLst/>
            <a:ahLst/>
            <a:cxnLst/>
            <a:rect l="l" t="t" r="r" b="b"/>
            <a:pathLst>
              <a:path w="4168961" h="2834894">
                <a:moveTo>
                  <a:pt x="0" y="0"/>
                </a:moveTo>
                <a:lnTo>
                  <a:pt x="4168961" y="0"/>
                </a:lnTo>
                <a:lnTo>
                  <a:pt x="4168961" y="2834894"/>
                </a:lnTo>
                <a:lnTo>
                  <a:pt x="0" y="283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1520" y="4058598"/>
            <a:ext cx="3971466" cy="3256602"/>
          </a:xfrm>
          <a:custGeom>
            <a:avLst/>
            <a:gdLst/>
            <a:ahLst/>
            <a:cxnLst/>
            <a:rect l="l" t="t" r="r" b="b"/>
            <a:pathLst>
              <a:path w="3971466" h="3256602">
                <a:moveTo>
                  <a:pt x="0" y="0"/>
                </a:moveTo>
                <a:lnTo>
                  <a:pt x="3971466" y="0"/>
                </a:lnTo>
                <a:lnTo>
                  <a:pt x="3971466" y="3256602"/>
                </a:lnTo>
                <a:lnTo>
                  <a:pt x="0" y="325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74073" y="4045332"/>
            <a:ext cx="4003713" cy="3269868"/>
          </a:xfrm>
          <a:custGeom>
            <a:avLst/>
            <a:gdLst/>
            <a:ahLst/>
            <a:cxnLst/>
            <a:rect l="l" t="t" r="r" b="b"/>
            <a:pathLst>
              <a:path w="4003713" h="3269868">
                <a:moveTo>
                  <a:pt x="0" y="0"/>
                </a:moveTo>
                <a:lnTo>
                  <a:pt x="4003713" y="0"/>
                </a:lnTo>
                <a:lnTo>
                  <a:pt x="4003713" y="3269868"/>
                </a:lnTo>
                <a:lnTo>
                  <a:pt x="0" y="3269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912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716"/>
            <a:ext cx="9739313" cy="7304484"/>
          </a:xfrm>
          <a:custGeom>
            <a:avLst/>
            <a:gdLst/>
            <a:ahLst/>
            <a:cxnLst/>
            <a:rect l="l" t="t" r="r" b="b"/>
            <a:pathLst>
              <a:path w="9739313" h="7304484">
                <a:moveTo>
                  <a:pt x="0" y="0"/>
                </a:moveTo>
                <a:lnTo>
                  <a:pt x="9739313" y="0"/>
                </a:lnTo>
                <a:lnTo>
                  <a:pt x="9739313" y="7304484"/>
                </a:lnTo>
                <a:lnTo>
                  <a:pt x="0" y="7304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6013" y="4511829"/>
            <a:ext cx="6761937" cy="1004282"/>
            <a:chOff x="0" y="0"/>
            <a:chExt cx="6328139" cy="939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26013" y="2111384"/>
            <a:ext cx="6761937" cy="1004282"/>
            <a:chOff x="0" y="0"/>
            <a:chExt cx="6328139" cy="939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3160817"/>
            <a:ext cx="1137151" cy="1004282"/>
            <a:chOff x="0" y="0"/>
            <a:chExt cx="1064199" cy="939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4199" cy="939854"/>
            </a:xfrm>
            <a:custGeom>
              <a:avLst/>
              <a:gdLst/>
              <a:ahLst/>
              <a:cxnLst/>
              <a:rect l="l" t="t" r="r" b="b"/>
              <a:pathLst>
                <a:path w="1064199" h="939854">
                  <a:moveTo>
                    <a:pt x="0" y="0"/>
                  </a:moveTo>
                  <a:lnTo>
                    <a:pt x="1064199" y="0"/>
                  </a:lnTo>
                  <a:lnTo>
                    <a:pt x="106419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47786" y="6855345"/>
            <a:ext cx="72619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postupi.online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2692" y="2044709"/>
            <a:ext cx="8315258" cy="325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Новые инструменты, помогающие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 решении общих и индивидуальных запросов школьников в части профориентации и выбора образования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9363" y="5468486"/>
            <a:ext cx="7261917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сайте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en-US"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3964" y="181850"/>
            <a:ext cx="6600866" cy="8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Исследование актуальности продукта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(респонденты - учителя по всей России)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7415" y="1356938"/>
            <a:ext cx="7290194" cy="49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Интерес к построению индивидуальной 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образовательно-профессиональной траектории учеников в школе</a:t>
            </a:r>
          </a:p>
        </p:txBody>
      </p:sp>
      <p:sp>
        <p:nvSpPr>
          <p:cNvPr id="5" name="Freeform 5"/>
          <p:cNvSpPr/>
          <p:nvPr/>
        </p:nvSpPr>
        <p:spPr>
          <a:xfrm>
            <a:off x="863964" y="2224698"/>
            <a:ext cx="7997097" cy="4668305"/>
          </a:xfrm>
          <a:custGeom>
            <a:avLst/>
            <a:gdLst/>
            <a:ahLst/>
            <a:cxnLst/>
            <a:rect l="l" t="t" r="r" b="b"/>
            <a:pathLst>
              <a:path w="7997097" h="4668305">
                <a:moveTo>
                  <a:pt x="0" y="0"/>
                </a:moveTo>
                <a:lnTo>
                  <a:pt x="7997097" y="0"/>
                </a:lnTo>
                <a:lnTo>
                  <a:pt x="7997097" y="4668305"/>
                </a:lnTo>
                <a:lnTo>
                  <a:pt x="0" y="4668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2043389" y="2034198"/>
            <a:ext cx="5638246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467320" y="2072129"/>
            <a:ext cx="4790385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731520" y="181850"/>
            <a:ext cx="6600866" cy="8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Исследование актуальности продукта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b="1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(респонденты - учителя по всей России) </a:t>
            </a:r>
          </a:p>
        </p:txBody>
      </p:sp>
      <p:sp>
        <p:nvSpPr>
          <p:cNvPr id="5" name="Freeform 5"/>
          <p:cNvSpPr/>
          <p:nvPr/>
        </p:nvSpPr>
        <p:spPr>
          <a:xfrm>
            <a:off x="841371" y="2310254"/>
            <a:ext cx="8042283" cy="4694683"/>
          </a:xfrm>
          <a:custGeom>
            <a:avLst/>
            <a:gdLst/>
            <a:ahLst/>
            <a:cxnLst/>
            <a:rect l="l" t="t" r="r" b="b"/>
            <a:pathLst>
              <a:path w="8042283" h="4694683">
                <a:moveTo>
                  <a:pt x="0" y="0"/>
                </a:moveTo>
                <a:lnTo>
                  <a:pt x="8042283" y="0"/>
                </a:lnTo>
                <a:lnTo>
                  <a:pt x="8042283" y="4694683"/>
                </a:lnTo>
                <a:lnTo>
                  <a:pt x="0" y="4694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2668042" y="1403132"/>
            <a:ext cx="4388941" cy="49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Интерес к применению искусственного интеллекта </a:t>
            </a:r>
          </a:p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в профориентационной работе в школах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5393" y="373633"/>
            <a:ext cx="6977329" cy="41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Личный кабинет учителя </a:t>
            </a:r>
          </a:p>
        </p:txBody>
      </p:sp>
      <p:sp>
        <p:nvSpPr>
          <p:cNvPr id="5" name="AutoShape 5"/>
          <p:cNvSpPr/>
          <p:nvPr/>
        </p:nvSpPr>
        <p:spPr>
          <a:xfrm>
            <a:off x="3866551" y="1493926"/>
            <a:ext cx="5260632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866551" y="7107865"/>
            <a:ext cx="5260632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3744281" y="1589176"/>
            <a:ext cx="5063338" cy="20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181" lvl="1" indent="-130590" algn="l">
              <a:lnSpc>
                <a:spcPts val="1693"/>
              </a:lnSpc>
              <a:spcBef>
                <a:spcPct val="0"/>
              </a:spcBef>
              <a:buAutoNum type="arabicPeriod"/>
            </a:pPr>
            <a:r>
              <a:rPr lang="en-US" sz="120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Контент и методические материалы для проведения занятий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16510" y="1874299"/>
            <a:ext cx="5110673" cy="62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5"/>
              </a:lnSpc>
              <a:spcBef>
                <a:spcPct val="0"/>
              </a:spcBef>
            </a:pPr>
            <a:r>
              <a:rPr lang="en-US" sz="121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Каждый урок имеет все необходимые материалы: готовые сценарии уроков, подробные планы занятий с пошаговыми инструкциями, видеоматериалы, презентации, рабочие тетради для учеников и т.д.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36791" y="2651105"/>
            <a:ext cx="5175724" cy="20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181" lvl="1" indent="-130590" algn="l">
              <a:lnSpc>
                <a:spcPts val="1693"/>
              </a:lnSpc>
              <a:spcBef>
                <a:spcPct val="0"/>
              </a:spcBef>
              <a:buAutoNum type="arabicPeriod"/>
            </a:pPr>
            <a:r>
              <a:rPr lang="en-US" sz="120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Планировщик занятий и анализ прогресса учеников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6510" y="2988201"/>
            <a:ext cx="5110673" cy="104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5"/>
              </a:lnSpc>
              <a:spcBef>
                <a:spcPct val="0"/>
              </a:spcBef>
            </a:pPr>
            <a:r>
              <a:rPr lang="en-US" sz="121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Учитель может запланировать занятие, создать классы, пригласить учеников. Предусмотрена бесплатная выдача кодов доступа к Пакету “Плюс ИИ” для неограниченного использования сервисов сайта учениками без рекламы. По итогам занятий учитель имеет возможность наглядно видеть активность учеников и их прогресс.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36791" y="4164588"/>
            <a:ext cx="3063078" cy="20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181" lvl="1" indent="-130590" algn="l">
              <a:lnSpc>
                <a:spcPts val="1693"/>
              </a:lnSpc>
              <a:spcBef>
                <a:spcPct val="0"/>
              </a:spcBef>
              <a:buAutoNum type="arabicPeriod"/>
            </a:pPr>
            <a:r>
              <a:rPr lang="en-US" sz="120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База знаний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16510" y="4499660"/>
            <a:ext cx="5110673" cy="62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5"/>
              </a:lnSpc>
              <a:spcBef>
                <a:spcPct val="0"/>
              </a:spcBef>
            </a:pPr>
            <a:r>
              <a:rPr lang="en-US" sz="121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Все, что необходимо для занятий, собрано в одном месте для быстрой навигации. Также тут публикуются лучшие практики и актуальные для учителя материалы.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44281" y="5329594"/>
            <a:ext cx="3063078" cy="20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181" lvl="1" indent="-130590" algn="l">
              <a:lnSpc>
                <a:spcPts val="1693"/>
              </a:lnSpc>
              <a:spcBef>
                <a:spcPct val="0"/>
              </a:spcBef>
              <a:buAutoNum type="arabicPeriod"/>
            </a:pPr>
            <a:r>
              <a:rPr lang="en-US" sz="120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Инструменты проведения занятий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16510" y="5682957"/>
            <a:ext cx="5110673" cy="41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5"/>
              </a:lnSpc>
              <a:spcBef>
                <a:spcPct val="0"/>
              </a:spcBef>
            </a:pP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Сервисы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“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”,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которые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учитель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использует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ходе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1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занятий</a:t>
            </a:r>
            <a:r>
              <a:rPr lang="en-US" sz="121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44281" y="6228339"/>
            <a:ext cx="5168234" cy="20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1181" lvl="1" indent="-130590" algn="l">
              <a:lnSpc>
                <a:spcPts val="1693"/>
              </a:lnSpc>
              <a:spcBef>
                <a:spcPct val="0"/>
              </a:spcBef>
              <a:buAutoNum type="arabicPeriod"/>
            </a:pPr>
            <a:r>
              <a:rPr lang="en-US" sz="120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Сохранение объектов атласа профессий и каталогов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16510" y="6565548"/>
            <a:ext cx="5110673" cy="41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5"/>
              </a:lnSpc>
              <a:spcBef>
                <a:spcPct val="0"/>
              </a:spcBef>
            </a:pPr>
            <a:r>
              <a:rPr lang="en-US" sz="121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Учитель может сохранять профессии, вузы, колледжи, специальности, программы в личном кабинете.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B98398-1DF2-3860-3BEA-4C8E8ADCD3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159"/>
          <a:stretch/>
        </p:blipFill>
        <p:spPr>
          <a:xfrm>
            <a:off x="485393" y="1219680"/>
            <a:ext cx="3063078" cy="60727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4752" y="164095"/>
            <a:ext cx="6977329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Школа абитуриента: 6 занятий, которые помогут выбрать профессию и поступить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1205211"/>
            <a:ext cx="5908042" cy="6100343"/>
          </a:xfrm>
          <a:custGeom>
            <a:avLst/>
            <a:gdLst/>
            <a:ahLst/>
            <a:cxnLst/>
            <a:rect l="l" t="t" r="r" b="b"/>
            <a:pathLst>
              <a:path w="5774811" h="7850530">
                <a:moveTo>
                  <a:pt x="0" y="0"/>
                </a:moveTo>
                <a:lnTo>
                  <a:pt x="5774811" y="0"/>
                </a:lnTo>
                <a:lnTo>
                  <a:pt x="5774811" y="7850531"/>
                </a:lnTo>
                <a:lnTo>
                  <a:pt x="0" y="7850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8792"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6041391" y="1454440"/>
            <a:ext cx="3252678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041391" y="7002602"/>
            <a:ext cx="3252678" cy="0"/>
          </a:xfrm>
          <a:prstGeom prst="line">
            <a:avLst/>
          </a:prstGeom>
          <a:ln w="38100" cap="flat">
            <a:solidFill>
              <a:srgbClr val="55289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041391" y="1556849"/>
            <a:ext cx="3252678" cy="9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  <a:spcBef>
                <a:spcPct val="0"/>
              </a:spcBef>
            </a:pPr>
            <a:r>
              <a:rPr lang="en-US" sz="13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Логика занятий построена с акцентом на прикладном значении для ученика - успешном поступлении в вуз или колледж.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41391" y="3074398"/>
            <a:ext cx="3252678" cy="272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  <a:spcBef>
                <a:spcPct val="0"/>
              </a:spcBef>
            </a:pPr>
            <a:r>
              <a:rPr lang="en-US" sz="13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процессе занятий ученик выполняет задания в персональной Рабочей тетради с использованием инструментов сайта “Поступи Онлайн”, знакомится с различными понятиями, объектами принятия решения, формирует информационное поле, которое поможет ему сделать оптимальный выбор своего профессионального будущего.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41391" y="6354780"/>
            <a:ext cx="3252678" cy="48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59"/>
              </a:lnSpc>
              <a:spcBef>
                <a:spcPct val="0"/>
              </a:spcBef>
            </a:pPr>
            <a:r>
              <a:rPr lang="en-US" sz="13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настоящий момент разработано 2 урока.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656688" y="4615761"/>
            <a:ext cx="659903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AutoShape 4"/>
          <p:cNvSpPr/>
          <p:nvPr/>
        </p:nvSpPr>
        <p:spPr>
          <a:xfrm rot="-5400000">
            <a:off x="2614601" y="4558373"/>
            <a:ext cx="436231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" name="AutoShape 5"/>
          <p:cNvSpPr/>
          <p:nvPr/>
        </p:nvSpPr>
        <p:spPr>
          <a:xfrm rot="-2529013">
            <a:off x="2367870" y="4735932"/>
            <a:ext cx="4590489" cy="0"/>
          </a:xfrm>
          <a:prstGeom prst="line">
            <a:avLst/>
          </a:prstGeom>
          <a:ln w="47625" cap="rnd">
            <a:solidFill>
              <a:srgbClr val="FF1616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6" name="Freeform 6"/>
          <p:cNvSpPr/>
          <p:nvPr/>
        </p:nvSpPr>
        <p:spPr>
          <a:xfrm>
            <a:off x="6863935" y="3501277"/>
            <a:ext cx="715438" cy="926133"/>
          </a:xfrm>
          <a:custGeom>
            <a:avLst/>
            <a:gdLst/>
            <a:ahLst/>
            <a:cxnLst/>
            <a:rect l="l" t="t" r="r" b="b"/>
            <a:pathLst>
              <a:path w="715438" h="926133">
                <a:moveTo>
                  <a:pt x="0" y="0"/>
                </a:moveTo>
                <a:lnTo>
                  <a:pt x="715438" y="0"/>
                </a:lnTo>
                <a:lnTo>
                  <a:pt x="715438" y="926133"/>
                </a:lnTo>
                <a:lnTo>
                  <a:pt x="0" y="92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16442" y="3460373"/>
            <a:ext cx="496149" cy="931735"/>
          </a:xfrm>
          <a:custGeom>
            <a:avLst/>
            <a:gdLst/>
            <a:ahLst/>
            <a:cxnLst/>
            <a:rect l="l" t="t" r="r" b="b"/>
            <a:pathLst>
              <a:path w="496149" h="931735">
                <a:moveTo>
                  <a:pt x="0" y="0"/>
                </a:moveTo>
                <a:lnTo>
                  <a:pt x="496148" y="0"/>
                </a:lnTo>
                <a:lnTo>
                  <a:pt x="496148" y="931735"/>
                </a:lnTo>
                <a:lnTo>
                  <a:pt x="0" y="93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00742" y="5438534"/>
            <a:ext cx="900365" cy="803575"/>
          </a:xfrm>
          <a:custGeom>
            <a:avLst/>
            <a:gdLst/>
            <a:ahLst/>
            <a:cxnLst/>
            <a:rect l="l" t="t" r="r" b="b"/>
            <a:pathLst>
              <a:path w="900365" h="803575">
                <a:moveTo>
                  <a:pt x="0" y="0"/>
                </a:moveTo>
                <a:lnTo>
                  <a:pt x="900364" y="0"/>
                </a:lnTo>
                <a:lnTo>
                  <a:pt x="900364" y="803575"/>
                </a:lnTo>
                <a:lnTo>
                  <a:pt x="0" y="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31520" y="308670"/>
            <a:ext cx="6977329" cy="94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Наша миссия: сделать выбор профессионального будущего и образования максимально самостоятельным и осознанным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endParaRPr lang="en-US" sz="1800" u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462534" y="5288317"/>
            <a:ext cx="1397481" cy="552005"/>
          </a:xfrm>
          <a:custGeom>
            <a:avLst/>
            <a:gdLst/>
            <a:ahLst/>
            <a:cxnLst/>
            <a:rect l="l" t="t" r="r" b="b"/>
            <a:pathLst>
              <a:path w="1397481" h="552005">
                <a:moveTo>
                  <a:pt x="0" y="0"/>
                </a:moveTo>
                <a:lnTo>
                  <a:pt x="1397481" y="0"/>
                </a:lnTo>
                <a:lnTo>
                  <a:pt x="1397481" y="552005"/>
                </a:lnTo>
                <a:lnTo>
                  <a:pt x="0" y="5520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42537" y="3460373"/>
            <a:ext cx="429763" cy="931735"/>
          </a:xfrm>
          <a:custGeom>
            <a:avLst/>
            <a:gdLst/>
            <a:ahLst/>
            <a:cxnLst/>
            <a:rect l="l" t="t" r="r" b="b"/>
            <a:pathLst>
              <a:path w="429763" h="931735">
                <a:moveTo>
                  <a:pt x="0" y="0"/>
                </a:moveTo>
                <a:lnTo>
                  <a:pt x="429762" y="0"/>
                </a:lnTo>
                <a:lnTo>
                  <a:pt x="429762" y="931735"/>
                </a:lnTo>
                <a:lnTo>
                  <a:pt x="0" y="9317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41995" y="1415326"/>
            <a:ext cx="1057751" cy="32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6299F"/>
                </a:solidFill>
                <a:latin typeface="Roboto"/>
                <a:ea typeface="Roboto"/>
                <a:cs typeface="Roboto"/>
                <a:sym typeface="Roboto"/>
              </a:rPr>
              <a:t>КАК ЕСТЬ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98032" y="1415326"/>
            <a:ext cx="3362960" cy="32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6299F"/>
                </a:solidFill>
                <a:latin typeface="Roboto"/>
                <a:ea typeface="Roboto"/>
                <a:cs typeface="Roboto"/>
                <a:sym typeface="Roboto"/>
              </a:rPr>
              <a:t>КАК МЫ ХОТИМ, ЧТОБЫ БЫЛО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54331" y="2370968"/>
            <a:ext cx="1793187" cy="91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43"/>
              </a:lnSpc>
            </a:pPr>
            <a:r>
              <a:rPr lang="en-US" sz="103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 профессионального будущего не самостоятелен, на него влияют манипуляции различных интересантов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2249" y="4442407"/>
            <a:ext cx="1300639" cy="18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"/>
              </a:lnSpc>
            </a:pPr>
            <a:r>
              <a:rPr lang="en-US" sz="1012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 САМОСТОЯТЕЛЕН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96054" y="4532212"/>
            <a:ext cx="1316681" cy="16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7"/>
              </a:lnSpc>
            </a:pPr>
            <a:r>
              <a:rPr lang="en-US" sz="1012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САМОСТОЯТЕЛЕН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86501" y="6785032"/>
            <a:ext cx="800418" cy="18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"/>
              </a:lnSpc>
            </a:pPr>
            <a:r>
              <a:rPr lang="en-US" sz="1012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 ОСОЗНАН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86501" y="2071831"/>
            <a:ext cx="818514" cy="16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7"/>
              </a:lnSpc>
            </a:pPr>
            <a:r>
              <a:rPr lang="en-US" sz="1012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ОСОЗНАН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80761" y="2370968"/>
            <a:ext cx="1793187" cy="73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3"/>
              </a:lnSpc>
            </a:pPr>
            <a:r>
              <a:rPr lang="en-US" sz="103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 профессионального будущего осознан, оптимален по интересам и способностям человека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4331" y="6365904"/>
            <a:ext cx="1793187" cy="53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43"/>
              </a:lnSpc>
            </a:pPr>
            <a:r>
              <a:rPr lang="en-US" sz="103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 профессионального будущего мало осознан, случаен, хаотичен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62534" y="5999141"/>
            <a:ext cx="1793187" cy="91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3"/>
              </a:lnSpc>
            </a:pPr>
            <a:r>
              <a:rPr lang="en-US" sz="103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Выбор профессионального будущего самостоятелен, человек несет ответственность за свой выбор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19680"/>
            <a:ext cx="9725025" cy="6095520"/>
            <a:chOff x="0" y="0"/>
            <a:chExt cx="3601861" cy="225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01861" cy="2257600"/>
            </a:xfrm>
            <a:custGeom>
              <a:avLst/>
              <a:gdLst/>
              <a:ahLst/>
              <a:cxnLst/>
              <a:rect l="l" t="t" r="r" b="b"/>
              <a:pathLst>
                <a:path w="3601861" h="2257600">
                  <a:moveTo>
                    <a:pt x="0" y="0"/>
                  </a:moveTo>
                  <a:lnTo>
                    <a:pt x="3601861" y="0"/>
                  </a:lnTo>
                  <a:lnTo>
                    <a:pt x="3601861" y="2257600"/>
                  </a:lnTo>
                  <a:lnTo>
                    <a:pt x="0" y="2257600"/>
                  </a:lnTo>
                  <a:close/>
                </a:path>
              </a:pathLst>
            </a:custGeom>
            <a:solidFill>
              <a:srgbClr val="FDE1E3">
                <a:alpha val="7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01861" cy="2286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38586" y="3109579"/>
            <a:ext cx="3009982" cy="2423416"/>
          </a:xfrm>
          <a:custGeom>
            <a:avLst/>
            <a:gdLst/>
            <a:ahLst/>
            <a:cxnLst/>
            <a:rect l="l" t="t" r="r" b="b"/>
            <a:pathLst>
              <a:path w="3009982" h="2423416">
                <a:moveTo>
                  <a:pt x="0" y="0"/>
                </a:moveTo>
                <a:lnTo>
                  <a:pt x="3009981" y="0"/>
                </a:lnTo>
                <a:lnTo>
                  <a:pt x="3009981" y="2423415"/>
                </a:lnTo>
                <a:lnTo>
                  <a:pt x="0" y="242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8936" t="-1701" r="-167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1369" y="4975674"/>
            <a:ext cx="2344069" cy="2344069"/>
          </a:xfrm>
          <a:custGeom>
            <a:avLst/>
            <a:gdLst/>
            <a:ahLst/>
            <a:cxnLst/>
            <a:rect l="l" t="t" r="r" b="b"/>
            <a:pathLst>
              <a:path w="2344069" h="2344069">
                <a:moveTo>
                  <a:pt x="0" y="0"/>
                </a:moveTo>
                <a:lnTo>
                  <a:pt x="2344069" y="0"/>
                </a:lnTo>
                <a:lnTo>
                  <a:pt x="2344069" y="2344069"/>
                </a:lnTo>
                <a:lnTo>
                  <a:pt x="0" y="2344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4752" y="164095"/>
            <a:ext cx="6977329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 пользе цифровых инструментов и ИИ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для выбора профессии и образования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5086" y="1461531"/>
            <a:ext cx="2689963" cy="220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Снижение стресса и информационной перегрузки при выборе профессии и образования, при поступлении в вузы и колледжи.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56913" y="1461531"/>
            <a:ext cx="3606425" cy="6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Открытие вариантов, о которых они могли не подозревать.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1017" y="2247219"/>
            <a:ext cx="2778216" cy="6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Повышение шансов на поступление.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1937" y="1461531"/>
            <a:ext cx="2655968" cy="224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Повышение уровня самостоятельности и осознанности школьниками выбора профессионального будущего и образования.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1487" y="4093990"/>
            <a:ext cx="2447225" cy="283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Привлечение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вузами и колледжами мотивированных абитуриентов, чьи профили и интересы максимально соответствуют программам.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95216" y="5717273"/>
            <a:ext cx="3696721" cy="125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осознанный выбор профессии ведет к росту производительности и удовлетворенности трудом.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597" y="5378232"/>
            <a:ext cx="2344069" cy="1573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Повышение уровня самореализации людей, их удовлетворенности жизнью.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1368" y="3986853"/>
            <a:ext cx="2663682" cy="94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Формирование цифровых компетенций у пользователей.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35451-4CB8-A2F3-0C82-5A34CF919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1E6F9D-65EF-9DAE-03FB-AC0BEE58B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908B2-507B-7408-E780-F05A36B2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9" y="0"/>
            <a:ext cx="9668681" cy="7315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595B66-FDFE-3F76-21E3-CCA6FB22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794" y="0"/>
            <a:ext cx="3527296" cy="7315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F224D-2484-614B-CE31-7C46D7C00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395429"/>
            <a:ext cx="1231499" cy="853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4456EE-7036-E7A5-1D9A-E1FAE6454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25" y="1613947"/>
            <a:ext cx="2977882" cy="7815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566F1D-9A5E-E128-C830-937556AB0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1404"/>
            <a:ext cx="2560542" cy="256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981E08-7918-0183-5A20-A395B66453FC}"/>
              </a:ext>
            </a:extLst>
          </p:cNvPr>
          <p:cNvSpPr txBox="1"/>
          <p:nvPr/>
        </p:nvSpPr>
        <p:spPr>
          <a:xfrm>
            <a:off x="593071" y="4996812"/>
            <a:ext cx="33130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678A"/>
                </a:solidFill>
              </a:rPr>
              <a:t>ПРИСОЕДИНЯЙТЕСЬ</a:t>
            </a:r>
          </a:p>
          <a:p>
            <a:r>
              <a:rPr lang="ru-RU" sz="2800" b="1" dirty="0">
                <a:solidFill>
                  <a:srgbClr val="66678A"/>
                </a:solidFill>
              </a:rPr>
              <a:t>К НАШЕМУ КАНАЛУ В МАХ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02D890-0AF0-C30F-AB10-F423B6EDF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578" y="101952"/>
            <a:ext cx="7421349" cy="75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40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5028596" y="4202894"/>
            <a:ext cx="4271614" cy="0"/>
          </a:xfrm>
          <a:prstGeom prst="line">
            <a:avLst/>
          </a:prstGeom>
          <a:ln w="47625" cap="rnd">
            <a:solidFill>
              <a:srgbClr val="7F6AF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7046095" y="2030336"/>
            <a:ext cx="236616" cy="23661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46095" y="2374991"/>
            <a:ext cx="236616" cy="23661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46095" y="2897730"/>
            <a:ext cx="236616" cy="23661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046095" y="3694637"/>
            <a:ext cx="236616" cy="2366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046095" y="4381519"/>
            <a:ext cx="236616" cy="2366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046095" y="5089317"/>
            <a:ext cx="236616" cy="23661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046095" y="5591693"/>
            <a:ext cx="236616" cy="23661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046095" y="6198763"/>
            <a:ext cx="236616" cy="23661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947018" y="6317071"/>
            <a:ext cx="1092289" cy="1077529"/>
          </a:xfrm>
          <a:custGeom>
            <a:avLst/>
            <a:gdLst/>
            <a:ahLst/>
            <a:cxnLst/>
            <a:rect l="l" t="t" r="r" b="b"/>
            <a:pathLst>
              <a:path w="1092289" h="1077529">
                <a:moveTo>
                  <a:pt x="0" y="0"/>
                </a:moveTo>
                <a:lnTo>
                  <a:pt x="1092289" y="0"/>
                </a:lnTo>
                <a:lnTo>
                  <a:pt x="1092289" y="1077529"/>
                </a:lnTo>
                <a:lnTo>
                  <a:pt x="0" y="1077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23326" y="6416953"/>
            <a:ext cx="994585" cy="926329"/>
          </a:xfrm>
          <a:custGeom>
            <a:avLst/>
            <a:gdLst/>
            <a:ahLst/>
            <a:cxnLst/>
            <a:rect l="l" t="t" r="r" b="b"/>
            <a:pathLst>
              <a:path w="994585" h="926329">
                <a:moveTo>
                  <a:pt x="0" y="0"/>
                </a:moveTo>
                <a:lnTo>
                  <a:pt x="994586" y="0"/>
                </a:lnTo>
                <a:lnTo>
                  <a:pt x="994586" y="926330"/>
                </a:lnTo>
                <a:lnTo>
                  <a:pt x="0" y="926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31520" y="299145"/>
            <a:ext cx="6977329" cy="94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Социальные эффекты: повышение уровня самореализации людей, их удовлетворенности жизнью</a:t>
            </a:r>
          </a:p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AutoShape 23"/>
          <p:cNvSpPr/>
          <p:nvPr/>
        </p:nvSpPr>
        <p:spPr>
          <a:xfrm rot="-5400000">
            <a:off x="352093" y="4202894"/>
            <a:ext cx="4271614" cy="0"/>
          </a:xfrm>
          <a:prstGeom prst="line">
            <a:avLst/>
          </a:prstGeom>
          <a:ln w="47625" cap="rnd">
            <a:solidFill>
              <a:srgbClr val="7F6AF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2366634" y="2030336"/>
            <a:ext cx="236616" cy="23661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2366634" y="2552879"/>
            <a:ext cx="236616" cy="23661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2366634" y="3102741"/>
            <a:ext cx="236616" cy="236616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2366634" y="3637934"/>
            <a:ext cx="236616" cy="23661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366634" y="4424698"/>
            <a:ext cx="236616" cy="23661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2366634" y="4926887"/>
            <a:ext cx="236616" cy="236616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2366634" y="5632331"/>
            <a:ext cx="236616" cy="236616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2366634" y="6198763"/>
            <a:ext cx="236616" cy="236616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D243"/>
            </a:solidFill>
          </p:spPr>
        </p:sp>
      </p:grpSp>
      <p:sp>
        <p:nvSpPr>
          <p:cNvPr id="40" name="Freeform 40"/>
          <p:cNvSpPr/>
          <p:nvPr/>
        </p:nvSpPr>
        <p:spPr>
          <a:xfrm>
            <a:off x="2603250" y="2632850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941995" y="1415326"/>
            <a:ext cx="1057751" cy="32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6299F"/>
                </a:solidFill>
                <a:latin typeface="Roboto"/>
                <a:ea typeface="Roboto"/>
                <a:cs typeface="Roboto"/>
                <a:sym typeface="Roboto"/>
              </a:rPr>
              <a:t>КАК ЕСТЬ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120619" y="2016989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398032" y="1415326"/>
            <a:ext cx="3362960" cy="32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56299F"/>
                </a:solidFill>
                <a:latin typeface="Roboto"/>
                <a:ea typeface="Roboto"/>
                <a:cs typeface="Roboto"/>
                <a:sym typeface="Roboto"/>
              </a:rPr>
              <a:t>КАК МЫ ХОТИМ, ЧТОБЫ БЫЛО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120619" y="2361644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120619" y="2884383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20619" y="3681290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120619" y="4368172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120619" y="5075970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120619" y="5578346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120619" y="6185416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441158" y="2027770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441158" y="2539532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441158" y="3089394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441158" y="3624587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441158" y="4411351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441158" y="4913540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441158" y="5618984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441158" y="6185416"/>
            <a:ext cx="87569" cy="22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8"/>
              </a:lnSpc>
            </a:pPr>
            <a:r>
              <a:rPr lang="en-US" sz="122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59123" y="2026514"/>
            <a:ext cx="1849842" cy="7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знает ограниченное число профессий, что приводит к ограниченности выбора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854353" y="2565269"/>
            <a:ext cx="1849842" cy="554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не понимает, как выбрать профессию, в итоге выбор случаен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59123" y="3118351"/>
            <a:ext cx="1849842" cy="113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не может соотнести профессию со специальностью, программой образования, в итоге ошибки в траектории образования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2854353" y="3645954"/>
            <a:ext cx="1849842" cy="9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Человек получает не то образование, тратит время не на то и упускает возможности, у него падает мотивация познания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59123" y="4430401"/>
            <a:ext cx="1849842" cy="9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Неправильная область приложения способностей и низкая мотивация достижения приводят к хроническому неуспеху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854353" y="4923065"/>
            <a:ext cx="1849842" cy="7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Хронический неуспех запускает процессы социальной дезадаптации и проблем со здоровьем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59123" y="5639955"/>
            <a:ext cx="1849842" cy="3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Человек несчастен, не реализован, озлоблен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854353" y="6194941"/>
            <a:ext cx="1849842" cy="56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стране миллионы нереализованных и несчастных людей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934489" y="2037961"/>
            <a:ext cx="1849842" cy="3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имеет огромное поле выбора профессий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934489" y="2900579"/>
            <a:ext cx="1849842" cy="113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понимает принципы построения траектории образования и точно выбирает нужное учебное заведение, специальность, программу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934489" y="4405264"/>
            <a:ext cx="1849842" cy="9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Правильная область приложения способностей приводит к успеху, развитию личности, компании, страны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934489" y="5605296"/>
            <a:ext cx="1849842" cy="7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Человек счастлив, ощущает драйв самореализации, щедро делится своим опытом с другими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543339" y="2376093"/>
            <a:ext cx="1849842" cy="9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Молодежь понимает алгоритмы выбора профессии, точно выбирает область своего профессионального успеха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524289" y="3666062"/>
            <a:ext cx="1849842" cy="75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Человек получает то образование, которое поможет ему достичь цели, мотивирован на познание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7574004" y="5085495"/>
            <a:ext cx="1849842" cy="56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Успех запускает процессы созидания, развития, признания вклада человека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593054" y="6194941"/>
            <a:ext cx="1849842" cy="569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"/>
              </a:lnSpc>
            </a:pPr>
            <a:r>
              <a:rPr lang="en-US" sz="106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стране миллионы самореализующихся и счастливых людей</a:t>
            </a:r>
          </a:p>
        </p:txBody>
      </p:sp>
      <p:sp>
        <p:nvSpPr>
          <p:cNvPr id="75" name="Freeform 75"/>
          <p:cNvSpPr/>
          <p:nvPr/>
        </p:nvSpPr>
        <p:spPr>
          <a:xfrm>
            <a:off x="2612775" y="3700940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5"/>
                </a:lnTo>
                <a:lnTo>
                  <a:pt x="0" y="11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2603250" y="4989193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603250" y="6251544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7282711" y="2440875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7273186" y="3737793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7292236" y="5151623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7282711" y="6251544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 rot="10702479">
            <a:off x="2133041" y="2098216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 rot="10702479">
            <a:off x="2140890" y="3165047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 rot="10702479">
            <a:off x="2133041" y="4487004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5"/>
                </a:lnTo>
                <a:lnTo>
                  <a:pt x="0" y="11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 rot="10702479">
            <a:off x="2150415" y="5694636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5"/>
                </a:lnTo>
                <a:lnTo>
                  <a:pt x="0" y="11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 rot="10702479">
            <a:off x="6802977" y="2098216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 rot="10702479">
            <a:off x="6812502" y="2960036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10702479">
            <a:off x="6836394" y="4443825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 rot="10702479">
            <a:off x="6826869" y="5653999"/>
            <a:ext cx="241578" cy="112004"/>
          </a:xfrm>
          <a:custGeom>
            <a:avLst/>
            <a:gdLst/>
            <a:ahLst/>
            <a:cxnLst/>
            <a:rect l="l" t="t" r="r" b="b"/>
            <a:pathLst>
              <a:path w="241578" h="112004">
                <a:moveTo>
                  <a:pt x="0" y="0"/>
                </a:moveTo>
                <a:lnTo>
                  <a:pt x="241578" y="0"/>
                </a:lnTo>
                <a:lnTo>
                  <a:pt x="241578" y="112004"/>
                </a:lnTo>
                <a:lnTo>
                  <a:pt x="0" y="11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7315200"/>
          </a:xfrm>
          <a:custGeom>
            <a:avLst/>
            <a:gdLst/>
            <a:ahLst/>
            <a:cxnLst/>
            <a:rect l="l" t="t" r="r" b="b"/>
            <a:pathLst>
              <a:path w="9725025" h="7315200">
                <a:moveTo>
                  <a:pt x="0" y="0"/>
                </a:moveTo>
                <a:lnTo>
                  <a:pt x="9725025" y="0"/>
                </a:lnTo>
                <a:lnTo>
                  <a:pt x="972502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" r="-1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3254" y="3055220"/>
            <a:ext cx="1063334" cy="1004282"/>
            <a:chOff x="0" y="0"/>
            <a:chExt cx="995118" cy="9398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5118" cy="939854"/>
            </a:xfrm>
            <a:custGeom>
              <a:avLst/>
              <a:gdLst/>
              <a:ahLst/>
              <a:cxnLst/>
              <a:rect l="l" t="t" r="r" b="b"/>
              <a:pathLst>
                <a:path w="995118" h="939854">
                  <a:moveTo>
                    <a:pt x="0" y="0"/>
                  </a:moveTo>
                  <a:lnTo>
                    <a:pt x="995118" y="0"/>
                  </a:lnTo>
                  <a:lnTo>
                    <a:pt x="995118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043862" y="1899202"/>
            <a:ext cx="4289098" cy="1004282"/>
            <a:chOff x="0" y="0"/>
            <a:chExt cx="4013939" cy="939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13939" cy="939854"/>
            </a:xfrm>
            <a:custGeom>
              <a:avLst/>
              <a:gdLst/>
              <a:ahLst/>
              <a:cxnLst/>
              <a:rect l="l" t="t" r="r" b="b"/>
              <a:pathLst>
                <a:path w="4013939" h="939854">
                  <a:moveTo>
                    <a:pt x="0" y="0"/>
                  </a:moveTo>
                  <a:lnTo>
                    <a:pt x="4013939" y="0"/>
                  </a:lnTo>
                  <a:lnTo>
                    <a:pt x="40139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126013" y="4511829"/>
            <a:ext cx="6761937" cy="1004282"/>
            <a:chOff x="0" y="0"/>
            <a:chExt cx="6328139" cy="939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28139" cy="939854"/>
            </a:xfrm>
            <a:custGeom>
              <a:avLst/>
              <a:gdLst/>
              <a:ahLst/>
              <a:cxnLst/>
              <a:rect l="l" t="t" r="r" b="b"/>
              <a:pathLst>
                <a:path w="6328139" h="939854">
                  <a:moveTo>
                    <a:pt x="0" y="0"/>
                  </a:moveTo>
                  <a:lnTo>
                    <a:pt x="6328139" y="0"/>
                  </a:lnTo>
                  <a:lnTo>
                    <a:pt x="6328139" y="939854"/>
                  </a:lnTo>
                  <a:lnTo>
                    <a:pt x="0" y="939854"/>
                  </a:lnTo>
                  <a:close/>
                </a:path>
              </a:pathLst>
            </a:custGeom>
            <a:solidFill>
              <a:srgbClr val="56299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74361" y="2602155"/>
            <a:ext cx="8576303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Сайт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</a:t>
            </a: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Поступи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-RU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lang="en-US" sz="3899" u="none" strike="noStrike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ts val="5459"/>
              </a:lnSpc>
              <a:spcBef>
                <a:spcPct val="0"/>
              </a:spcBef>
            </a:pP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основа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рекомендательного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899" u="none" strike="noStrik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сервиса</a:t>
            </a:r>
            <a:r>
              <a:rPr lang="en-US" sz="3899" u="none" strike="noStrik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с ИИ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7786" y="6855345"/>
            <a:ext cx="72619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postupi.online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192" y="1678681"/>
            <a:ext cx="1019620" cy="807620"/>
          </a:xfrm>
          <a:custGeom>
            <a:avLst/>
            <a:gdLst/>
            <a:ahLst/>
            <a:cxnLst/>
            <a:rect l="l" t="t" r="r" b="b"/>
            <a:pathLst>
              <a:path w="1019620" h="807620">
                <a:moveTo>
                  <a:pt x="0" y="0"/>
                </a:moveTo>
                <a:lnTo>
                  <a:pt x="1019620" y="0"/>
                </a:lnTo>
                <a:lnTo>
                  <a:pt x="1019620" y="807620"/>
                </a:lnTo>
                <a:lnTo>
                  <a:pt x="0" y="807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3941" y="4335992"/>
            <a:ext cx="1224871" cy="966117"/>
          </a:xfrm>
          <a:custGeom>
            <a:avLst/>
            <a:gdLst/>
            <a:ahLst/>
            <a:cxnLst/>
            <a:rect l="l" t="t" r="r" b="b"/>
            <a:pathLst>
              <a:path w="1224871" h="966117">
                <a:moveTo>
                  <a:pt x="0" y="0"/>
                </a:moveTo>
                <a:lnTo>
                  <a:pt x="1224871" y="0"/>
                </a:lnTo>
                <a:lnTo>
                  <a:pt x="1224871" y="966117"/>
                </a:lnTo>
                <a:lnTo>
                  <a:pt x="0" y="966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9096" y="1626345"/>
            <a:ext cx="1102285" cy="882572"/>
          </a:xfrm>
          <a:custGeom>
            <a:avLst/>
            <a:gdLst/>
            <a:ahLst/>
            <a:cxnLst/>
            <a:rect l="l" t="t" r="r" b="b"/>
            <a:pathLst>
              <a:path w="1102285" h="882572">
                <a:moveTo>
                  <a:pt x="0" y="0"/>
                </a:moveTo>
                <a:lnTo>
                  <a:pt x="1102285" y="0"/>
                </a:lnTo>
                <a:lnTo>
                  <a:pt x="1102285" y="882572"/>
                </a:lnTo>
                <a:lnTo>
                  <a:pt x="0" y="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64251" y="1607519"/>
            <a:ext cx="1203378" cy="878782"/>
          </a:xfrm>
          <a:custGeom>
            <a:avLst/>
            <a:gdLst/>
            <a:ahLst/>
            <a:cxnLst/>
            <a:rect l="l" t="t" r="r" b="b"/>
            <a:pathLst>
              <a:path w="1203378" h="878782">
                <a:moveTo>
                  <a:pt x="0" y="0"/>
                </a:moveTo>
                <a:lnTo>
                  <a:pt x="1203377" y="0"/>
                </a:lnTo>
                <a:lnTo>
                  <a:pt x="1203377" y="878782"/>
                </a:lnTo>
                <a:lnTo>
                  <a:pt x="0" y="878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96678" y="4368894"/>
            <a:ext cx="1138523" cy="933215"/>
          </a:xfrm>
          <a:custGeom>
            <a:avLst/>
            <a:gdLst/>
            <a:ahLst/>
            <a:cxnLst/>
            <a:rect l="l" t="t" r="r" b="b"/>
            <a:pathLst>
              <a:path w="1138523" h="933215">
                <a:moveTo>
                  <a:pt x="0" y="0"/>
                </a:moveTo>
                <a:lnTo>
                  <a:pt x="1138523" y="0"/>
                </a:lnTo>
                <a:lnTo>
                  <a:pt x="1138523" y="933215"/>
                </a:lnTo>
                <a:lnTo>
                  <a:pt x="0" y="933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28951" y="4364386"/>
            <a:ext cx="1129208" cy="909329"/>
          </a:xfrm>
          <a:custGeom>
            <a:avLst/>
            <a:gdLst/>
            <a:ahLst/>
            <a:cxnLst/>
            <a:rect l="l" t="t" r="r" b="b"/>
            <a:pathLst>
              <a:path w="1129208" h="909329">
                <a:moveTo>
                  <a:pt x="0" y="0"/>
                </a:moveTo>
                <a:lnTo>
                  <a:pt x="1129208" y="0"/>
                </a:lnTo>
                <a:lnTo>
                  <a:pt x="1129208" y="909329"/>
                </a:lnTo>
                <a:lnTo>
                  <a:pt x="0" y="909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03976" y="4437987"/>
            <a:ext cx="452403" cy="464189"/>
          </a:xfrm>
          <a:custGeom>
            <a:avLst/>
            <a:gdLst/>
            <a:ahLst/>
            <a:cxnLst/>
            <a:rect l="l" t="t" r="r" b="b"/>
            <a:pathLst>
              <a:path w="452403" h="464189">
                <a:moveTo>
                  <a:pt x="0" y="0"/>
                </a:moveTo>
                <a:lnTo>
                  <a:pt x="452403" y="0"/>
                </a:lnTo>
                <a:lnTo>
                  <a:pt x="452403" y="464189"/>
                </a:lnTo>
                <a:lnTo>
                  <a:pt x="0" y="4641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13705" y="369885"/>
            <a:ext cx="6600866" cy="42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такое Поступи Онлайн?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2543968"/>
            <a:ext cx="2606879" cy="787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4"/>
              </a:lnSpc>
              <a:spcBef>
                <a:spcPct val="0"/>
              </a:spcBef>
            </a:pPr>
            <a:r>
              <a:rPr lang="en-US" sz="1474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Самый популярный онлайн сервис и СМИ Рунета в сфере выбора образования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3947" y="3398052"/>
            <a:ext cx="2250110" cy="66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2"/>
              </a:lnSpc>
              <a:spcBef>
                <a:spcPct val="0"/>
              </a:spcBef>
            </a:pPr>
            <a:r>
              <a:rPr lang="en-US" sz="125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58,8 млн. пользователей и 440 млн. просмотров в год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12272" y="2553693"/>
            <a:ext cx="2407825" cy="781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0"/>
              </a:lnSpc>
              <a:spcBef>
                <a:spcPct val="0"/>
              </a:spcBef>
            </a:pPr>
            <a:r>
              <a:rPr lang="en-US" sz="1472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Крупнейший поставщик абитуриентов для вузов и колледжей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12272" y="3416508"/>
            <a:ext cx="2416887" cy="66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8"/>
              </a:lnSpc>
              <a:spcBef>
                <a:spcPct val="0"/>
              </a:spcBef>
            </a:pPr>
            <a:r>
              <a:rPr lang="en-US" sz="125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В CRM вузов и колледжей на сайте ежегодно накапливается более 1 млн. абитуриентов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93605" y="2604167"/>
            <a:ext cx="2199900" cy="51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0"/>
              </a:lnSpc>
              <a:spcBef>
                <a:spcPct val="0"/>
              </a:spcBef>
            </a:pPr>
            <a:r>
              <a:rPr lang="en-US" sz="1472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Крупнейший справочник абитуриента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93969" y="3203480"/>
            <a:ext cx="2799172" cy="87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  <a:spcBef>
                <a:spcPct val="0"/>
              </a:spcBef>
            </a:pPr>
            <a:r>
              <a:rPr lang="en-US" sz="125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1150 вузов в 285 городах</a:t>
            </a:r>
          </a:p>
          <a:p>
            <a:pPr algn="ctr">
              <a:lnSpc>
                <a:spcPts val="1759"/>
              </a:lnSpc>
              <a:spcBef>
                <a:spcPct val="0"/>
              </a:spcBef>
            </a:pPr>
            <a:r>
              <a:rPr lang="en-US" sz="125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3279 колледжей в 517 городах с детальной информацией</a:t>
            </a:r>
          </a:p>
          <a:p>
            <a:pPr algn="ctr">
              <a:lnSpc>
                <a:spcPts val="1759"/>
              </a:lnSpc>
              <a:spcBef>
                <a:spcPct val="0"/>
              </a:spcBef>
            </a:pPr>
            <a:r>
              <a:rPr lang="en-US" sz="125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о программах, баллах и т.д.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1520" y="5359259"/>
            <a:ext cx="2322344" cy="522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0"/>
              </a:lnSpc>
              <a:spcBef>
                <a:spcPct val="0"/>
              </a:spcBef>
            </a:pPr>
            <a:r>
              <a:rPr lang="en-US" sz="1472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Самый большой онлайн атлас профессий России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14" y="5954109"/>
            <a:ext cx="2225556" cy="88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6"/>
              </a:lnSpc>
              <a:spcBef>
                <a:spcPct val="0"/>
              </a:spcBef>
            </a:pPr>
            <a:r>
              <a:rPr lang="en-US" sz="126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3156 профессий в связке со специальностями,  программами, вузами, колледжами и тестами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32437" y="5394760"/>
            <a:ext cx="2460150" cy="522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0"/>
              </a:lnSpc>
              <a:spcBef>
                <a:spcPct val="0"/>
              </a:spcBef>
            </a:pPr>
            <a:r>
              <a:rPr lang="en-US" sz="1472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Крупнейшая площадка проф.тестирования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6369" y="6003707"/>
            <a:ext cx="1748693" cy="8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66"/>
              </a:lnSpc>
              <a:spcBef>
                <a:spcPct val="0"/>
              </a:spcBef>
            </a:pPr>
            <a:r>
              <a:rPr lang="en-US" sz="1261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6,82 млн. человек используют профориентационные тесты на сайте 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95608" y="5368965"/>
            <a:ext cx="2595894" cy="77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0"/>
              </a:lnSpc>
              <a:spcBef>
                <a:spcPct val="0"/>
              </a:spcBef>
            </a:pPr>
            <a:r>
              <a:rPr lang="en-US" sz="1472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Самый известный бренд среди абитуриентов и их родителей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95301" y="6232049"/>
            <a:ext cx="1996507" cy="65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66"/>
              </a:lnSpc>
              <a:spcBef>
                <a:spcPct val="0"/>
              </a:spcBef>
            </a:pPr>
            <a:r>
              <a:rPr lang="en-US" sz="1261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Более миллиона брендовых поисковых запросов в месяц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13705" y="369885"/>
            <a:ext cx="6600866" cy="42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такое Поступи Онлайн?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79580" y="1390803"/>
            <a:ext cx="3593998" cy="1404634"/>
            <a:chOff x="0" y="0"/>
            <a:chExt cx="1301448" cy="508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1447" cy="508642"/>
            </a:xfrm>
            <a:custGeom>
              <a:avLst/>
              <a:gdLst/>
              <a:ahLst/>
              <a:cxnLst/>
              <a:rect l="l" t="t" r="r" b="b"/>
              <a:pathLst>
                <a:path w="1301447" h="508642">
                  <a:moveTo>
                    <a:pt x="0" y="0"/>
                  </a:moveTo>
                  <a:lnTo>
                    <a:pt x="1301447" y="0"/>
                  </a:lnTo>
                  <a:lnTo>
                    <a:pt x="1301447" y="508642"/>
                  </a:lnTo>
                  <a:lnTo>
                    <a:pt x="0" y="508642"/>
                  </a:lnTo>
                  <a:close/>
                </a:path>
              </a:pathLst>
            </a:custGeom>
            <a:solidFill>
              <a:srgbClr val="FFDE59">
                <a:alpha val="9294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01448" cy="546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945038" y="1219680"/>
            <a:ext cx="4350677" cy="6095520"/>
          </a:xfrm>
          <a:custGeom>
            <a:avLst/>
            <a:gdLst/>
            <a:ahLst/>
            <a:cxnLst/>
            <a:rect l="l" t="t" r="r" b="b"/>
            <a:pathLst>
              <a:path w="4350677" h="6095520">
                <a:moveTo>
                  <a:pt x="0" y="0"/>
                </a:moveTo>
                <a:lnTo>
                  <a:pt x="4350678" y="0"/>
                </a:lnTo>
                <a:lnTo>
                  <a:pt x="4350678" y="6095520"/>
                </a:lnTo>
                <a:lnTo>
                  <a:pt x="0" y="6095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3817" y="1353364"/>
            <a:ext cx="3285523" cy="1334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8"/>
              </a:lnSpc>
              <a:spcBef>
                <a:spcPct val="0"/>
              </a:spcBef>
            </a:pPr>
            <a:r>
              <a:rPr lang="en-US" sz="4484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2019 </a:t>
            </a:r>
          </a:p>
          <a:p>
            <a:pPr algn="l">
              <a:lnSpc>
                <a:spcPts val="2125"/>
              </a:lnSpc>
              <a:spcBef>
                <a:spcPct val="0"/>
              </a:spcBef>
            </a:pPr>
            <a:r>
              <a:rPr lang="en-US" sz="1518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победитель</a:t>
            </a:r>
            <a:r>
              <a:rPr lang="en-US" sz="1518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518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конкурса</a:t>
            </a:r>
            <a:r>
              <a:rPr lang="en-US" sz="1518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ru-RU" sz="1518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«</a:t>
            </a:r>
            <a:r>
              <a:rPr lang="en-US" sz="1518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Позитивный</a:t>
            </a:r>
            <a:r>
              <a:rPr lang="en-US" sz="1518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1518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контент</a:t>
            </a:r>
            <a:r>
              <a:rPr lang="ru-RU" sz="1518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»</a:t>
            </a:r>
            <a:endParaRPr lang="en-US" sz="1518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79580" y="2916495"/>
            <a:ext cx="3593998" cy="1318919"/>
            <a:chOff x="0" y="0"/>
            <a:chExt cx="1301448" cy="4776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1447" cy="477603"/>
            </a:xfrm>
            <a:custGeom>
              <a:avLst/>
              <a:gdLst/>
              <a:ahLst/>
              <a:cxnLst/>
              <a:rect l="l" t="t" r="r" b="b"/>
              <a:pathLst>
                <a:path w="1301447" h="477603">
                  <a:moveTo>
                    <a:pt x="0" y="0"/>
                  </a:moveTo>
                  <a:lnTo>
                    <a:pt x="1301447" y="0"/>
                  </a:lnTo>
                  <a:lnTo>
                    <a:pt x="1301447" y="477603"/>
                  </a:lnTo>
                  <a:lnTo>
                    <a:pt x="0" y="477603"/>
                  </a:lnTo>
                  <a:close/>
                </a:path>
              </a:pathLst>
            </a:custGeom>
            <a:solidFill>
              <a:srgbClr val="4E219C">
                <a:alpha val="8392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01448" cy="515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31520" y="2838348"/>
            <a:ext cx="3285523" cy="1334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8"/>
              </a:lnSpc>
              <a:spcBef>
                <a:spcPct val="0"/>
              </a:spcBef>
            </a:pPr>
            <a:r>
              <a:rPr lang="en-US" sz="4484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2022 </a:t>
            </a:r>
          </a:p>
          <a:p>
            <a:pPr algn="l">
              <a:lnSpc>
                <a:spcPts val="2125"/>
              </a:lnSpc>
              <a:spcBef>
                <a:spcPct val="0"/>
              </a:spcBef>
            </a:pPr>
            <a:r>
              <a:rPr lang="en-US" sz="151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включен в список ИТ-компаний Минцифры России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4351" y="4353522"/>
            <a:ext cx="3589226" cy="1299291"/>
            <a:chOff x="0" y="0"/>
            <a:chExt cx="1405098" cy="5086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05098" cy="508642"/>
            </a:xfrm>
            <a:custGeom>
              <a:avLst/>
              <a:gdLst/>
              <a:ahLst/>
              <a:cxnLst/>
              <a:rect l="l" t="t" r="r" b="b"/>
              <a:pathLst>
                <a:path w="1405098" h="508642">
                  <a:moveTo>
                    <a:pt x="0" y="0"/>
                  </a:moveTo>
                  <a:lnTo>
                    <a:pt x="1405098" y="0"/>
                  </a:lnTo>
                  <a:lnTo>
                    <a:pt x="1405098" y="508642"/>
                  </a:lnTo>
                  <a:lnTo>
                    <a:pt x="0" y="508642"/>
                  </a:lnTo>
                  <a:close/>
                </a:path>
              </a:pathLst>
            </a:custGeom>
            <a:solidFill>
              <a:srgbClr val="FF751F">
                <a:alpha val="8078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05098" cy="546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8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31520" y="4258272"/>
            <a:ext cx="3285523" cy="133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8"/>
              </a:lnSpc>
              <a:spcBef>
                <a:spcPct val="0"/>
              </a:spcBef>
            </a:pPr>
            <a:r>
              <a:rPr lang="en-US" sz="4484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2023 </a:t>
            </a:r>
          </a:p>
          <a:p>
            <a:pPr algn="l">
              <a:lnSpc>
                <a:spcPts val="2125"/>
              </a:lnSpc>
              <a:spcBef>
                <a:spcPct val="0"/>
              </a:spcBef>
            </a:pPr>
            <a:r>
              <a:rPr lang="en-US" sz="151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грант от Фонда содействия инновациям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84351" y="5770920"/>
            <a:ext cx="3589226" cy="1398978"/>
            <a:chOff x="0" y="0"/>
            <a:chExt cx="1304974" cy="5086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4974" cy="508642"/>
            </a:xfrm>
            <a:custGeom>
              <a:avLst/>
              <a:gdLst/>
              <a:ahLst/>
              <a:cxnLst/>
              <a:rect l="l" t="t" r="r" b="b"/>
              <a:pathLst>
                <a:path w="1304974" h="508642">
                  <a:moveTo>
                    <a:pt x="0" y="0"/>
                  </a:moveTo>
                  <a:lnTo>
                    <a:pt x="1304974" y="0"/>
                  </a:lnTo>
                  <a:lnTo>
                    <a:pt x="1304974" y="508642"/>
                  </a:lnTo>
                  <a:lnTo>
                    <a:pt x="0" y="508642"/>
                  </a:lnTo>
                  <a:close/>
                </a:path>
              </a:pathLst>
            </a:custGeom>
            <a:solidFill>
              <a:srgbClr val="8C52FF">
                <a:alpha val="8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04974" cy="546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8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7967" y="5889168"/>
            <a:ext cx="3528114" cy="106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2"/>
              </a:lnSpc>
              <a:spcBef>
                <a:spcPct val="0"/>
              </a:spcBef>
            </a:pPr>
            <a:r>
              <a:rPr lang="en-US" sz="4466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2026 </a:t>
            </a:r>
          </a:p>
          <a:p>
            <a:pPr algn="l">
              <a:lnSpc>
                <a:spcPts val="2117"/>
              </a:lnSpc>
              <a:spcBef>
                <a:spcPct val="0"/>
              </a:spcBef>
            </a:pPr>
            <a:r>
              <a:rPr lang="en-US" sz="1512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лидерский проект АСИ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181458"/>
            <a:ext cx="9725025" cy="4509980"/>
          </a:xfrm>
          <a:custGeom>
            <a:avLst/>
            <a:gdLst/>
            <a:ahLst/>
            <a:cxnLst/>
            <a:rect l="l" t="t" r="r" b="b"/>
            <a:pathLst>
              <a:path w="9725025" h="4509980">
                <a:moveTo>
                  <a:pt x="0" y="0"/>
                </a:moveTo>
                <a:lnTo>
                  <a:pt x="9725025" y="0"/>
                </a:lnTo>
                <a:lnTo>
                  <a:pt x="9725025" y="4509980"/>
                </a:lnTo>
                <a:lnTo>
                  <a:pt x="0" y="4509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7632" y="106681"/>
            <a:ext cx="6448349" cy="84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Годовая аудитория сайта: уникальные посетители 2024-2025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8763" y="1453236"/>
            <a:ext cx="7367499" cy="3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Уникальные посетители всего сайта 58,8 млн. человек в год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25025" cy="1219680"/>
          </a:xfrm>
          <a:custGeom>
            <a:avLst/>
            <a:gdLst/>
            <a:ahLst/>
            <a:cxnLst/>
            <a:rect l="l" t="t" r="r" b="b"/>
            <a:pathLst>
              <a:path w="9725025" h="1219680">
                <a:moveTo>
                  <a:pt x="0" y="0"/>
                </a:moveTo>
                <a:lnTo>
                  <a:pt x="9725025" y="0"/>
                </a:lnTo>
                <a:lnTo>
                  <a:pt x="9725025" y="1219680"/>
                </a:lnTo>
                <a:lnTo>
                  <a:pt x="0" y="121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3676" y="164095"/>
            <a:ext cx="6600866" cy="8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Структура аудиторий сайта по типу интересов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233" y="1782739"/>
            <a:ext cx="6737072" cy="57301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9870" y="1552120"/>
            <a:ext cx="8485284" cy="34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b="1" u="none" strike="noStrike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58,8 млн. человек в год просматривают 440 млн. страниц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1494</Words>
  <Application>Microsoft Office PowerPoint</Application>
  <PresentationFormat>Произвольный</PresentationFormat>
  <Paragraphs>212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Roboto</vt:lpstr>
      <vt:lpstr>Open Sans Light</vt:lpstr>
      <vt:lpstr>Open Sans Light Bold</vt:lpstr>
      <vt:lpstr>Roboto 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ММСО 2026 - Цифровые сервисы и искусственный интеллект в помощь педагогу для профориентации и построения образовательной траектории школьников, копия</dc:title>
  <dc:creator>admin</dc:creator>
  <cp:lastModifiedBy>Алёна Выходцева</cp:lastModifiedBy>
  <cp:revision>2</cp:revision>
  <dcterms:created xsi:type="dcterms:W3CDTF">2006-08-16T00:00:00Z</dcterms:created>
  <dcterms:modified xsi:type="dcterms:W3CDTF">2026-03-28T19:29:11Z</dcterms:modified>
  <dc:identifier>DAHFQY3tvDw</dc:identifier>
</cp:coreProperties>
</file>