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58" r:id="rId3"/>
    <p:sldId id="261" r:id="rId4"/>
    <p:sldId id="269" r:id="rId5"/>
    <p:sldId id="267" r:id="rId6"/>
    <p:sldId id="262" r:id="rId7"/>
    <p:sldId id="270" r:id="rId8"/>
    <p:sldId id="271" r:id="rId9"/>
    <p:sldId id="272" r:id="rId10"/>
    <p:sldId id="273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90" d="100"/>
          <a:sy n="90" d="100"/>
        </p:scale>
        <p:origin x="-667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17"/>
            <a:extLst>
              <a:ext uri="{FF2B5EF4-FFF2-40B4-BE49-F238E27FC236}">
                <a16:creationId xmlns="" xmlns:a16="http://schemas.microsoft.com/office/drawing/2014/main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3" r:id="rId6"/>
    <p:sldLayoutId id="2147483661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20.svg"/><Relationship Id="rId4" Type="http://schemas.openxmlformats.org/officeDocument/2006/relationships/image" Target="../media/image60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fif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truth-69@yandex.ru" TargetMode="External"/><Relationship Id="rId7" Type="http://schemas.openxmlformats.org/officeDocument/2006/relationships/image" Target="../media/image30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28.svg"/><Relationship Id="rId9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12.svg"/><Relationship Id="rId17" Type="http://schemas.openxmlformats.org/officeDocument/2006/relationships/image" Target="../media/image24.png"/><Relationship Id="rId2" Type="http://schemas.openxmlformats.org/officeDocument/2006/relationships/image" Target="../media/image14.jpe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fif"/><Relationship Id="rId11" Type="http://schemas.openxmlformats.org/officeDocument/2006/relationships/image" Target="../media/image21.png"/><Relationship Id="rId5" Type="http://schemas.openxmlformats.org/officeDocument/2006/relationships/image" Target="../media/image17.jpeg"/><Relationship Id="rId15" Type="http://schemas.openxmlformats.org/officeDocument/2006/relationships/image" Target="../media/image23.png"/><Relationship Id="rId10" Type="http://schemas.openxmlformats.org/officeDocument/2006/relationships/image" Target="../media/image10.svg"/><Relationship Id="rId19" Type="http://schemas.openxmlformats.org/officeDocument/2006/relationships/image" Target="../media/image26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emf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jpeg"/><Relationship Id="rId2" Type="http://schemas.openxmlformats.org/officeDocument/2006/relationships/image" Target="../media/image33.pn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5" Type="http://schemas.openxmlformats.org/officeDocument/2006/relationships/image" Target="../media/image46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jfif"/><Relationship Id="rId4" Type="http://schemas.openxmlformats.org/officeDocument/2006/relationships/image" Target="../media/image5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01C009CD-FB4C-4C09-8327-31277BE0B9C8}"/>
              </a:ext>
            </a:extLst>
          </p:cNvPr>
          <p:cNvSpPr/>
          <p:nvPr/>
        </p:nvSpPr>
        <p:spPr>
          <a:xfrm>
            <a:off x="4950000" y="-6297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0457E147-2F53-48D4-8F04-C3F1502156C3}"/>
              </a:ext>
            </a:extLst>
          </p:cNvPr>
          <p:cNvSpPr/>
          <p:nvPr/>
        </p:nvSpPr>
        <p:spPr>
          <a:xfrm>
            <a:off x="5061000" y="0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B92C58A-720C-4674-ABAB-45F25F1D7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2" b="273"/>
          <a:stretch>
            <a:fillRect/>
          </a:stretch>
        </p:blipFill>
        <p:spPr>
          <a:xfrm>
            <a:off x="5218485" y="0"/>
            <a:ext cx="7132515" cy="6858000"/>
          </a:xfrm>
          <a:custGeom>
            <a:avLst/>
            <a:gdLst>
              <a:gd name="connsiteX0" fmla="*/ 323103 w 7132515"/>
              <a:gd name="connsiteY0" fmla="*/ 0 h 6858000"/>
              <a:gd name="connsiteX1" fmla="*/ 7132515 w 7132515"/>
              <a:gd name="connsiteY1" fmla="*/ 3934 h 6858000"/>
              <a:gd name="connsiteX2" fmla="*/ 7132515 w 7132515"/>
              <a:gd name="connsiteY2" fmla="*/ 6164796 h 6858000"/>
              <a:gd name="connsiteX3" fmla="*/ 7130999 w 7132515"/>
              <a:gd name="connsiteY3" fmla="*/ 6858000 h 6858000"/>
              <a:gd name="connsiteX4" fmla="*/ 3375537 w 7132515"/>
              <a:gd name="connsiteY4" fmla="*/ 6850527 h 6858000"/>
              <a:gd name="connsiteX5" fmla="*/ 2915939 w 7132515"/>
              <a:gd name="connsiteY5" fmla="*/ 6341348 h 6858000"/>
              <a:gd name="connsiteX6" fmla="*/ 1485600 w 7132515"/>
              <a:gd name="connsiteY6" fmla="*/ 5743080 h 6858000"/>
              <a:gd name="connsiteX7" fmla="*/ 807500 w 7132515"/>
              <a:gd name="connsiteY7" fmla="*/ 4277840 h 6858000"/>
              <a:gd name="connsiteX8" fmla="*/ 1686448 w 7132515"/>
              <a:gd name="connsiteY8" fmla="*/ 2746388 h 6858000"/>
              <a:gd name="connsiteX9" fmla="*/ 36697 w 7132515"/>
              <a:gd name="connsiteY9" fmla="*/ 1100695 h 6858000"/>
              <a:gd name="connsiteX10" fmla="*/ 323103 w 7132515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32515" h="6858000">
                <a:moveTo>
                  <a:pt x="323103" y="0"/>
                </a:moveTo>
                <a:lnTo>
                  <a:pt x="7132515" y="3934"/>
                </a:lnTo>
                <a:lnTo>
                  <a:pt x="7132515" y="6164796"/>
                </a:lnTo>
                <a:lnTo>
                  <a:pt x="7130999" y="6858000"/>
                </a:lnTo>
                <a:lnTo>
                  <a:pt x="3375537" y="6850527"/>
                </a:lnTo>
                <a:cubicBezTo>
                  <a:pt x="3222337" y="6685797"/>
                  <a:pt x="3230929" y="6525922"/>
                  <a:pt x="2915939" y="6341348"/>
                </a:cubicBezTo>
                <a:cubicBezTo>
                  <a:pt x="2600950" y="6156773"/>
                  <a:pt x="2240432" y="6084893"/>
                  <a:pt x="1485600" y="5743080"/>
                </a:cubicBezTo>
                <a:cubicBezTo>
                  <a:pt x="807368" y="5413888"/>
                  <a:pt x="625932" y="5030784"/>
                  <a:pt x="807500" y="4277840"/>
                </a:cubicBezTo>
                <a:cubicBezTo>
                  <a:pt x="989068" y="3524897"/>
                  <a:pt x="1786157" y="3644914"/>
                  <a:pt x="1686448" y="2746388"/>
                </a:cubicBezTo>
                <a:cubicBezTo>
                  <a:pt x="1586740" y="1847861"/>
                  <a:pt x="123942" y="1675751"/>
                  <a:pt x="36697" y="1100695"/>
                </a:cubicBezTo>
                <a:cubicBezTo>
                  <a:pt x="-13158" y="766956"/>
                  <a:pt x="-75736" y="533982"/>
                  <a:pt x="323103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132758" y="1779685"/>
            <a:ext cx="8493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СОВРЕМЕННЫЕ образовательн</a:t>
            </a:r>
            <a:r>
              <a:rPr lang="ru-RU" sz="3600" b="1" dirty="0" smtClean="0">
                <a:solidFill>
                  <a:schemeClr val="bg1"/>
                </a:solidFill>
              </a:rPr>
              <a:t>ы</a:t>
            </a:r>
            <a:r>
              <a:rPr lang="ru-RU" sz="3600" b="1" dirty="0" smtClean="0">
                <a:solidFill>
                  <a:schemeClr val="accent1"/>
                </a:solidFill>
              </a:rPr>
              <a:t>е тренды</a:t>
            </a:r>
          </a:p>
          <a:p>
            <a:r>
              <a:rPr lang="ru-RU" sz="3600" b="1" dirty="0" smtClean="0">
                <a:solidFill>
                  <a:schemeClr val="accent1"/>
                </a:solidFill>
              </a:rPr>
              <a:t>НОВОСИБИРСКОГО колледжа ле</a:t>
            </a:r>
            <a:r>
              <a:rPr lang="ru-RU" sz="3600" b="1" dirty="0" smtClean="0">
                <a:solidFill>
                  <a:schemeClr val="bg1"/>
                </a:solidFill>
              </a:rPr>
              <a:t>г</a:t>
            </a:r>
            <a:r>
              <a:rPr lang="ru-RU" sz="3600" b="1" dirty="0" smtClean="0">
                <a:solidFill>
                  <a:schemeClr val="accent1"/>
                </a:solidFill>
              </a:rPr>
              <a:t>кой</a:t>
            </a:r>
          </a:p>
          <a:p>
            <a:r>
              <a:rPr lang="ru-RU" sz="3600" b="1" dirty="0" smtClean="0">
                <a:solidFill>
                  <a:schemeClr val="accent1"/>
                </a:solidFill>
              </a:rPr>
              <a:t>промышленности и сервиса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91CEF1-B026-4460-85DB-E6E27091DDEE}"/>
              </a:ext>
            </a:extLst>
          </p:cNvPr>
          <p:cNvSpPr/>
          <p:nvPr/>
        </p:nvSpPr>
        <p:spPr>
          <a:xfrm>
            <a:off x="3981000" y="1539000"/>
            <a:ext cx="4500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="" xmlns:a16="http://schemas.microsoft.com/office/drawing/2014/main" id="{F7329957-12D8-4A21-80E0-F51EBF1576DE}"/>
              </a:ext>
            </a:extLst>
          </p:cNvPr>
          <p:cNvSpPr/>
          <p:nvPr/>
        </p:nvSpPr>
        <p:spPr>
          <a:xfrm>
            <a:off x="4791000" y="1989000"/>
            <a:ext cx="336207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E07C3386-8F08-4520-8F57-561F8005391A}"/>
              </a:ext>
            </a:extLst>
          </p:cNvPr>
          <p:cNvSpPr/>
          <p:nvPr/>
        </p:nvSpPr>
        <p:spPr>
          <a:xfrm>
            <a:off x="4457793" y="858600"/>
            <a:ext cx="270000" cy="27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Хорда 7">
            <a:extLst>
              <a:ext uri="{FF2B5EF4-FFF2-40B4-BE49-F238E27FC236}">
                <a16:creationId xmlns="" xmlns:a16="http://schemas.microsoft.com/office/drawing/2014/main" id="{C34DCA2E-1C0A-45C1-9FCE-E59F58180955}"/>
              </a:ext>
            </a:extLst>
          </p:cNvPr>
          <p:cNvSpPr/>
          <p:nvPr/>
        </p:nvSpPr>
        <p:spPr>
          <a:xfrm>
            <a:off x="5121165" y="2911499"/>
            <a:ext cx="336206" cy="1147502"/>
          </a:xfrm>
          <a:custGeom>
            <a:avLst/>
            <a:gdLst>
              <a:gd name="connsiteX0" fmla="*/ 485715 w 501336"/>
              <a:gd name="connsiteY0" fmla="*/ 911452 h 1352811"/>
              <a:gd name="connsiteX1" fmla="*/ 39718 w 501336"/>
              <a:gd name="connsiteY1" fmla="*/ 1041782 h 1352811"/>
              <a:gd name="connsiteX2" fmla="*/ 1227 w 501336"/>
              <a:gd name="connsiteY2" fmla="*/ 609567 h 1352811"/>
              <a:gd name="connsiteX3" fmla="*/ 250668 w 501336"/>
              <a:gd name="connsiteY3" fmla="*/ -1 h 1352811"/>
              <a:gd name="connsiteX4" fmla="*/ 485715 w 501336"/>
              <a:gd name="connsiteY4" fmla="*/ 911452 h 1352811"/>
              <a:gd name="connsiteX0" fmla="*/ 485715 w 485850"/>
              <a:gd name="connsiteY0" fmla="*/ 911453 h 1352914"/>
              <a:gd name="connsiteX1" fmla="*/ 39718 w 485850"/>
              <a:gd name="connsiteY1" fmla="*/ 1041783 h 1352914"/>
              <a:gd name="connsiteX2" fmla="*/ 1227 w 485850"/>
              <a:gd name="connsiteY2" fmla="*/ 609568 h 1352914"/>
              <a:gd name="connsiteX3" fmla="*/ 250668 w 485850"/>
              <a:gd name="connsiteY3" fmla="*/ 0 h 1352914"/>
              <a:gd name="connsiteX4" fmla="*/ 485715 w 485850"/>
              <a:gd name="connsiteY4" fmla="*/ 911453 h 1352914"/>
              <a:gd name="connsiteX0" fmla="*/ 485715 w 486430"/>
              <a:gd name="connsiteY0" fmla="*/ 911453 h 1352914"/>
              <a:gd name="connsiteX1" fmla="*/ 39718 w 486430"/>
              <a:gd name="connsiteY1" fmla="*/ 1041783 h 1352914"/>
              <a:gd name="connsiteX2" fmla="*/ 1227 w 486430"/>
              <a:gd name="connsiteY2" fmla="*/ 609568 h 1352914"/>
              <a:gd name="connsiteX3" fmla="*/ 250668 w 486430"/>
              <a:gd name="connsiteY3" fmla="*/ 0 h 1352914"/>
              <a:gd name="connsiteX4" fmla="*/ 485715 w 486430"/>
              <a:gd name="connsiteY4" fmla="*/ 911453 h 1352914"/>
              <a:gd name="connsiteX0" fmla="*/ 485715 w 486852"/>
              <a:gd name="connsiteY0" fmla="*/ 911453 h 1352914"/>
              <a:gd name="connsiteX1" fmla="*/ 39718 w 486852"/>
              <a:gd name="connsiteY1" fmla="*/ 1041783 h 1352914"/>
              <a:gd name="connsiteX2" fmla="*/ 1227 w 486852"/>
              <a:gd name="connsiteY2" fmla="*/ 609568 h 1352914"/>
              <a:gd name="connsiteX3" fmla="*/ 250668 w 486852"/>
              <a:gd name="connsiteY3" fmla="*/ 0 h 1352914"/>
              <a:gd name="connsiteX4" fmla="*/ 485715 w 486852"/>
              <a:gd name="connsiteY4" fmla="*/ 911453 h 1352914"/>
              <a:gd name="connsiteX0" fmla="*/ 273849 w 327098"/>
              <a:gd name="connsiteY0" fmla="*/ 1147673 h 1373058"/>
              <a:gd name="connsiteX1" fmla="*/ 41212 w 327098"/>
              <a:gd name="connsiteY1" fmla="*/ 1041783 h 1373058"/>
              <a:gd name="connsiteX2" fmla="*/ 2721 w 327098"/>
              <a:gd name="connsiteY2" fmla="*/ 609568 h 1373058"/>
              <a:gd name="connsiteX3" fmla="*/ 252162 w 327098"/>
              <a:gd name="connsiteY3" fmla="*/ 0 h 1373058"/>
              <a:gd name="connsiteX4" fmla="*/ 273849 w 327098"/>
              <a:gd name="connsiteY4" fmla="*/ 1147673 h 1373058"/>
              <a:gd name="connsiteX0" fmla="*/ 241727 w 294976"/>
              <a:gd name="connsiteY0" fmla="*/ 1147673 h 1373322"/>
              <a:gd name="connsiteX1" fmla="*/ 9090 w 294976"/>
              <a:gd name="connsiteY1" fmla="*/ 1041783 h 1373322"/>
              <a:gd name="connsiteX2" fmla="*/ 46799 w 294976"/>
              <a:gd name="connsiteY2" fmla="*/ 601948 h 1373322"/>
              <a:gd name="connsiteX3" fmla="*/ 220040 w 294976"/>
              <a:gd name="connsiteY3" fmla="*/ 0 h 1373322"/>
              <a:gd name="connsiteX4" fmla="*/ 241727 w 294976"/>
              <a:gd name="connsiteY4" fmla="*/ 1147673 h 1373322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0854 w 304103"/>
              <a:gd name="connsiteY0" fmla="*/ 1147673 h 1375555"/>
              <a:gd name="connsiteX1" fmla="*/ 18217 w 304103"/>
              <a:gd name="connsiteY1" fmla="*/ 1041783 h 1375555"/>
              <a:gd name="connsiteX2" fmla="*/ 2586 w 304103"/>
              <a:gd name="connsiteY2" fmla="*/ 586708 h 1375555"/>
              <a:gd name="connsiteX3" fmla="*/ 229167 w 304103"/>
              <a:gd name="connsiteY3" fmla="*/ 0 h 1375555"/>
              <a:gd name="connsiteX4" fmla="*/ 250854 w 304103"/>
              <a:gd name="connsiteY4" fmla="*/ 1147673 h 1375555"/>
              <a:gd name="connsiteX0" fmla="*/ 250854 w 320610"/>
              <a:gd name="connsiteY0" fmla="*/ 1147673 h 1375555"/>
              <a:gd name="connsiteX1" fmla="*/ 18217 w 320610"/>
              <a:gd name="connsiteY1" fmla="*/ 1041783 h 1375555"/>
              <a:gd name="connsiteX2" fmla="*/ 2586 w 320610"/>
              <a:gd name="connsiteY2" fmla="*/ 586708 h 1375555"/>
              <a:gd name="connsiteX3" fmla="*/ 229167 w 320610"/>
              <a:gd name="connsiteY3" fmla="*/ 0 h 1375555"/>
              <a:gd name="connsiteX4" fmla="*/ 250854 w 320610"/>
              <a:gd name="connsiteY4" fmla="*/ 1147673 h 13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10" h="1375555">
                <a:moveTo>
                  <a:pt x="250854" y="1147673"/>
                </a:moveTo>
                <a:cubicBezTo>
                  <a:pt x="179005" y="1670840"/>
                  <a:pt x="29308" y="1143421"/>
                  <a:pt x="18217" y="1041783"/>
                </a:cubicBezTo>
                <a:cubicBezTo>
                  <a:pt x="-301" y="872089"/>
                  <a:pt x="-2995" y="738367"/>
                  <a:pt x="2586" y="586708"/>
                </a:cubicBezTo>
                <a:cubicBezTo>
                  <a:pt x="15318" y="240725"/>
                  <a:pt x="100320" y="0"/>
                  <a:pt x="229167" y="0"/>
                </a:cubicBezTo>
                <a:cubicBezTo>
                  <a:pt x="376096" y="273338"/>
                  <a:pt x="317285" y="447615"/>
                  <a:pt x="250854" y="1147673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A6715CEE-6A13-49AC-9537-D9425C1C1BD6}"/>
              </a:ext>
            </a:extLst>
          </p:cNvPr>
          <p:cNvSpPr/>
          <p:nvPr/>
        </p:nvSpPr>
        <p:spPr>
          <a:xfrm rot="1483570">
            <a:off x="4011193" y="2531889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F317B666-44C3-4487-A0DF-D5A5852ABDCE}"/>
              </a:ext>
            </a:extLst>
          </p:cNvPr>
          <p:cNvSpPr/>
          <p:nvPr/>
        </p:nvSpPr>
        <p:spPr>
          <a:xfrm rot="16531375">
            <a:off x="5448700" y="2687410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="" xmlns:a16="http://schemas.microsoft.com/office/drawing/2014/main" id="{90269D15-39A6-44D5-A69F-0D6D88177B66}"/>
              </a:ext>
            </a:extLst>
          </p:cNvPr>
          <p:cNvSpPr/>
          <p:nvPr/>
        </p:nvSpPr>
        <p:spPr>
          <a:xfrm>
            <a:off x="4572996" y="3744001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="" xmlns:a16="http://schemas.microsoft.com/office/drawing/2014/main" id="{EA72F473-C12A-41E5-A556-4A27F0BB46D6}"/>
              </a:ext>
            </a:extLst>
          </p:cNvPr>
          <p:cNvSpPr/>
          <p:nvPr/>
        </p:nvSpPr>
        <p:spPr>
          <a:xfrm>
            <a:off x="5744671" y="3422319"/>
            <a:ext cx="238424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D2098A52-1A1C-4754-B308-424A85398574}"/>
              </a:ext>
            </a:extLst>
          </p:cNvPr>
          <p:cNvSpPr/>
          <p:nvPr/>
        </p:nvSpPr>
        <p:spPr>
          <a:xfrm>
            <a:off x="831000" y="459000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8DC5BC09-F4D4-4981-BB62-63A94980952D}"/>
              </a:ext>
            </a:extLst>
          </p:cNvPr>
          <p:cNvSpPr/>
          <p:nvPr/>
        </p:nvSpPr>
        <p:spPr>
          <a:xfrm>
            <a:off x="983400" y="611400"/>
            <a:ext cx="669600" cy="669600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205714" y="4869000"/>
            <a:ext cx="52516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Лариса </a:t>
            </a:r>
            <a:r>
              <a:rPr lang="ru-RU" sz="2000" b="1" dirty="0" err="1" smtClean="0">
                <a:solidFill>
                  <a:schemeClr val="accent2"/>
                </a:solidFill>
              </a:rPr>
              <a:t>Ефанова</a:t>
            </a:r>
            <a:r>
              <a:rPr lang="ru-RU" sz="2000" b="1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Заместитель директора по научно-методической работе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ГАПОУ НСО «Новосибирский колледж легкой промышленности и сервиса»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051" y="593725"/>
            <a:ext cx="5151949" cy="10388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Оснащение кабинетов и мастерских</a:t>
            </a:r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EE876D53-9175-4A4B-AD82-D040A0F42431}"/>
              </a:ext>
            </a:extLst>
          </p:cNvPr>
          <p:cNvSpPr txBox="1">
            <a:spLocks/>
          </p:cNvSpPr>
          <p:nvPr/>
        </p:nvSpPr>
        <p:spPr>
          <a:xfrm>
            <a:off x="736600" y="4211400"/>
            <a:ext cx="2001800" cy="207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latin typeface="+mj-lt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0" b="10960"/>
          <a:stretch>
            <a:fillRect/>
          </a:stretch>
        </p:blipFill>
        <p:spPr>
          <a:xfrm>
            <a:off x="584052" y="593725"/>
            <a:ext cx="4496089" cy="2340275"/>
          </a:xfr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99" y="1944000"/>
            <a:ext cx="3758817" cy="250587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0" y="3077493"/>
            <a:ext cx="4500000" cy="30000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00" y="3035212"/>
            <a:ext cx="3420000" cy="255698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000" y="4304304"/>
            <a:ext cx="2924175" cy="219075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51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Непрерывное повышение профессиональной квалификации педагогических работников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278CD70-AE68-456F-9A2D-F172E7C1C639}"/>
              </a:ext>
            </a:extLst>
          </p:cNvPr>
          <p:cNvSpPr/>
          <p:nvPr/>
        </p:nvSpPr>
        <p:spPr>
          <a:xfrm>
            <a:off x="246000" y="2117288"/>
            <a:ext cx="2250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2496000" y="2113932"/>
            <a:ext cx="2250000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DC37128-6F00-4AB4-8AAA-4170C7C3204C}"/>
              </a:ext>
            </a:extLst>
          </p:cNvPr>
          <p:cNvSpPr/>
          <p:nvPr/>
        </p:nvSpPr>
        <p:spPr>
          <a:xfrm>
            <a:off x="4746000" y="2113932"/>
            <a:ext cx="2250000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4C5EF18-0FD0-4C82-95A6-75178A9D138F}"/>
              </a:ext>
            </a:extLst>
          </p:cNvPr>
          <p:cNvSpPr/>
          <p:nvPr/>
        </p:nvSpPr>
        <p:spPr>
          <a:xfrm>
            <a:off x="6996000" y="2113932"/>
            <a:ext cx="2250000" cy="765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246000" y="2888999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903BA20-74DF-4175-8B38-F54B17809472}"/>
              </a:ext>
            </a:extLst>
          </p:cNvPr>
          <p:cNvSpPr/>
          <p:nvPr/>
        </p:nvSpPr>
        <p:spPr>
          <a:xfrm>
            <a:off x="2496000" y="2885643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9EAE80E-E19B-44C6-9B1E-F051F02E8D54}"/>
              </a:ext>
            </a:extLst>
          </p:cNvPr>
          <p:cNvSpPr/>
          <p:nvPr/>
        </p:nvSpPr>
        <p:spPr>
          <a:xfrm>
            <a:off x="4746000" y="2885643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F538FAD-068C-49F8-86FE-8FEABB205B19}"/>
              </a:ext>
            </a:extLst>
          </p:cNvPr>
          <p:cNvSpPr/>
          <p:nvPr/>
        </p:nvSpPr>
        <p:spPr>
          <a:xfrm>
            <a:off x="6996000" y="2885643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246000" y="5675644"/>
            <a:ext cx="2250000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E315B23-79CB-4805-92A3-59E8524F1B02}"/>
              </a:ext>
            </a:extLst>
          </p:cNvPr>
          <p:cNvSpPr/>
          <p:nvPr/>
        </p:nvSpPr>
        <p:spPr>
          <a:xfrm>
            <a:off x="2496000" y="5672288"/>
            <a:ext cx="2250000" cy="1833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FB84378-37E0-48C6-AC83-DB980657FB1F}"/>
              </a:ext>
            </a:extLst>
          </p:cNvPr>
          <p:cNvSpPr/>
          <p:nvPr/>
        </p:nvSpPr>
        <p:spPr>
          <a:xfrm>
            <a:off x="4746000" y="5672288"/>
            <a:ext cx="2250000" cy="18335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A68225D-78F4-4494-8A65-BAD9428A6407}"/>
              </a:ext>
            </a:extLst>
          </p:cNvPr>
          <p:cNvSpPr/>
          <p:nvPr/>
        </p:nvSpPr>
        <p:spPr>
          <a:xfrm>
            <a:off x="6996000" y="5672288"/>
            <a:ext cx="2250000" cy="18335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A6308B9-E683-4F1E-8FDD-F724A456B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000" y="3078418"/>
            <a:ext cx="540000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64707C2-A63E-4FE3-B3D5-15DBE1C19E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6000" y="3078418"/>
            <a:ext cx="540000" cy="5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A4AA567-976E-4839-8B6F-E597C62500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46000" y="3078418"/>
            <a:ext cx="540000" cy="54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99C580A-47E8-4440-8156-A65C9499C0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896000" y="3078418"/>
            <a:ext cx="540000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749CFAA-B388-4CB3-BC51-1F2B35E862E1}"/>
              </a:ext>
            </a:extLst>
          </p:cNvPr>
          <p:cNvSpPr txBox="1"/>
          <p:nvPr/>
        </p:nvSpPr>
        <p:spPr>
          <a:xfrm>
            <a:off x="930665" y="212335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432D61C-A194-4BC2-A150-02064C6F20A5}"/>
              </a:ext>
            </a:extLst>
          </p:cNvPr>
          <p:cNvSpPr txBox="1"/>
          <p:nvPr/>
        </p:nvSpPr>
        <p:spPr>
          <a:xfrm>
            <a:off x="3306000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AF0990C-D25B-4140-9E41-E49497C4AD81}"/>
              </a:ext>
            </a:extLst>
          </p:cNvPr>
          <p:cNvSpPr txBox="1"/>
          <p:nvPr/>
        </p:nvSpPr>
        <p:spPr>
          <a:xfrm>
            <a:off x="5556000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98F0C4A-3260-4B73-A180-E252635468AC}"/>
              </a:ext>
            </a:extLst>
          </p:cNvPr>
          <p:cNvSpPr txBox="1"/>
          <p:nvPr/>
        </p:nvSpPr>
        <p:spPr>
          <a:xfrm>
            <a:off x="7806000" y="213943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381000" y="3699000"/>
            <a:ext cx="193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Стажировки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C9E907B-B846-4614-813A-FCA231AA11B1}"/>
              </a:ext>
            </a:extLst>
          </p:cNvPr>
          <p:cNvSpPr txBox="1"/>
          <p:nvPr/>
        </p:nvSpPr>
        <p:spPr>
          <a:xfrm>
            <a:off x="421743" y="4104000"/>
            <a:ext cx="19392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Преподавателей и мастеров производственного обучения на </a:t>
            </a:r>
            <a:r>
              <a:rPr lang="ru-RU" sz="1400" b="1" dirty="0" smtClean="0"/>
              <a:t>предприятиях реального сектора </a:t>
            </a:r>
            <a:r>
              <a:rPr lang="ru-RU" sz="1400" dirty="0" smtClean="0"/>
              <a:t>экономики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4F6228A-F222-4601-A759-6444314D577D}"/>
              </a:ext>
            </a:extLst>
          </p:cNvPr>
          <p:cNvSpPr txBox="1"/>
          <p:nvPr/>
        </p:nvSpPr>
        <p:spPr>
          <a:xfrm>
            <a:off x="2674192" y="3699000"/>
            <a:ext cx="193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Программа повышения квалификации педагогов и мастеров п</a:t>
            </a:r>
            <a:r>
              <a:rPr lang="en-US" b="1" dirty="0" smtClean="0">
                <a:solidFill>
                  <a:schemeClr val="accent2"/>
                </a:solidFill>
              </a:rPr>
              <a:t>/</a:t>
            </a:r>
            <a:r>
              <a:rPr lang="ru-RU" b="1" dirty="0" smtClean="0">
                <a:solidFill>
                  <a:schemeClr val="accent2"/>
                </a:solidFill>
              </a:rPr>
              <a:t>о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(</a:t>
            </a:r>
            <a:r>
              <a:rPr lang="ru-RU" b="1" dirty="0" err="1" smtClean="0">
                <a:solidFill>
                  <a:schemeClr val="accent2"/>
                </a:solidFill>
              </a:rPr>
              <a:t>Ворлдскиллс</a:t>
            </a:r>
            <a:r>
              <a:rPr lang="ru-RU" b="1" dirty="0" smtClean="0">
                <a:solidFill>
                  <a:schemeClr val="accent2"/>
                </a:solidFill>
              </a:rPr>
              <a:t>)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8109962-44F7-4376-9FD4-48388D22B2BE}"/>
              </a:ext>
            </a:extLst>
          </p:cNvPr>
          <p:cNvSpPr txBox="1"/>
          <p:nvPr/>
        </p:nvSpPr>
        <p:spPr>
          <a:xfrm>
            <a:off x="4926000" y="3744000"/>
            <a:ext cx="193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/>
                </a:solidFill>
              </a:rPr>
              <a:t>Статус эксперт-мастер</a:t>
            </a:r>
            <a:endParaRPr lang="ru-RU" sz="2000" b="1"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B9FB7B9-4FBE-41A7-AFEC-1A1A055B6290}"/>
              </a:ext>
            </a:extLst>
          </p:cNvPr>
          <p:cNvSpPr txBox="1"/>
          <p:nvPr/>
        </p:nvSpPr>
        <p:spPr>
          <a:xfrm>
            <a:off x="4881000" y="4499219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3 чел.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E67EC2B-49FA-4CDC-9F6F-7E0FA5BE306E}"/>
              </a:ext>
            </a:extLst>
          </p:cNvPr>
          <p:cNvSpPr txBox="1"/>
          <p:nvPr/>
        </p:nvSpPr>
        <p:spPr>
          <a:xfrm>
            <a:off x="7176000" y="3812006"/>
            <a:ext cx="1936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/>
                </a:solidFill>
              </a:rPr>
              <a:t>Статус эксперта с правом проведения регионального чемпионата</a:t>
            </a:r>
            <a:endParaRPr lang="ru-RU" sz="2000" b="1" dirty="0">
              <a:solidFill>
                <a:schemeClr val="accent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6236BC3-A28B-4F34-918D-52E2EC71AEA0}"/>
              </a:ext>
            </a:extLst>
          </p:cNvPr>
          <p:cNvSpPr txBox="1"/>
          <p:nvPr/>
        </p:nvSpPr>
        <p:spPr>
          <a:xfrm>
            <a:off x="7151371" y="5416223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9 чел.</a:t>
            </a:r>
            <a:endParaRPr lang="en-US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C9E907B-B846-4614-813A-FCA231AA11B1}"/>
              </a:ext>
            </a:extLst>
          </p:cNvPr>
          <p:cNvSpPr txBox="1"/>
          <p:nvPr/>
        </p:nvSpPr>
        <p:spPr>
          <a:xfrm>
            <a:off x="2631000" y="5405920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10 чел.</a:t>
            </a:r>
            <a:endParaRPr lang="en-US" sz="1400" b="1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B4C5EF18-0FD0-4C82-95A6-75178A9D138F}"/>
              </a:ext>
            </a:extLst>
          </p:cNvPr>
          <p:cNvSpPr/>
          <p:nvPr/>
        </p:nvSpPr>
        <p:spPr>
          <a:xfrm>
            <a:off x="9246000" y="2113932"/>
            <a:ext cx="2250000" cy="765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98F0C4A-3260-4B73-A180-E252635468AC}"/>
              </a:ext>
            </a:extLst>
          </p:cNvPr>
          <p:cNvSpPr txBox="1"/>
          <p:nvPr/>
        </p:nvSpPr>
        <p:spPr>
          <a:xfrm>
            <a:off x="10056000" y="2132256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05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AF538FAD-068C-49F8-86FE-8FEABB205B19}"/>
              </a:ext>
            </a:extLst>
          </p:cNvPr>
          <p:cNvSpPr/>
          <p:nvPr/>
        </p:nvSpPr>
        <p:spPr>
          <a:xfrm>
            <a:off x="9246000" y="2892800"/>
            <a:ext cx="225000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E67EC2B-49FA-4CDC-9F6F-7E0FA5BE306E}"/>
              </a:ext>
            </a:extLst>
          </p:cNvPr>
          <p:cNvSpPr txBox="1"/>
          <p:nvPr/>
        </p:nvSpPr>
        <p:spPr>
          <a:xfrm>
            <a:off x="9402596" y="3789000"/>
            <a:ext cx="193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Аттестовано на высшую и первую квалификационную категорию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2A6308B9-E683-4F1E-8FDD-F724A456B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3667" y="3064904"/>
            <a:ext cx="540000" cy="540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6236BC3-A28B-4F34-918D-52E2EC71AEA0}"/>
              </a:ext>
            </a:extLst>
          </p:cNvPr>
          <p:cNvSpPr txBox="1"/>
          <p:nvPr/>
        </p:nvSpPr>
        <p:spPr>
          <a:xfrm>
            <a:off x="9400147" y="5249239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89%</a:t>
            </a:r>
            <a:endParaRPr lang="en-US" sz="1400" b="1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7A68225D-78F4-4494-8A65-BAD9428A6407}"/>
              </a:ext>
            </a:extLst>
          </p:cNvPr>
          <p:cNvSpPr/>
          <p:nvPr/>
        </p:nvSpPr>
        <p:spPr>
          <a:xfrm>
            <a:off x="9246000" y="5679000"/>
            <a:ext cx="2250000" cy="18335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3ECD28-3359-497A-98B4-D68AA680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Образование на протяжении всей жизни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="" xmlns:a16="http://schemas.microsoft.com/office/drawing/2014/main" id="{2A9C9605-5419-42F0-A642-FBC0C9A7D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665954"/>
              </p:ext>
            </p:extLst>
          </p:nvPr>
        </p:nvGraphicFramePr>
        <p:xfrm>
          <a:off x="291000" y="2455491"/>
          <a:ext cx="5358337" cy="34035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358337">
                  <a:extLst>
                    <a:ext uri="{9D8B030D-6E8A-4147-A177-3AD203B41FA5}">
                      <a16:colId xmlns="" xmlns:a16="http://schemas.microsoft.com/office/drawing/2014/main" val="1060721299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Категории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обучающихся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граждане, ищущие работу и обратившихся в органы службы занятости, включая безработных граждан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лица в возрасте 50-ти лет и старше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лица </a:t>
                      </a:r>
                      <a:r>
                        <a:rPr lang="ru-RU" sz="1800" dirty="0" err="1" smtClean="0">
                          <a:effectLst/>
                          <a:latin typeface="+mn-lt"/>
                          <a:ea typeface="Calibri"/>
                        </a:rPr>
                        <a:t>предпенсионного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 возраста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женщины, находящиеся в отпуске по уходу за ребенком в возрасте до трех лет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женщины, имеющие детей дошкольного возраста и не состоящие в трудовых отношениях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016792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14946" r="13468" b="14308"/>
          <a:stretch/>
        </p:blipFill>
        <p:spPr>
          <a:xfrm>
            <a:off x="291000" y="1315645"/>
            <a:ext cx="2272325" cy="1033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00" y="1251330"/>
            <a:ext cx="2101306" cy="1097670"/>
          </a:xfrm>
          <a:prstGeom prst="rect">
            <a:avLst/>
          </a:prstGeom>
        </p:spPr>
      </p:pic>
      <p:graphicFrame>
        <p:nvGraphicFramePr>
          <p:cNvPr id="6" name="Таблица 10">
            <a:extLst>
              <a:ext uri="{FF2B5EF4-FFF2-40B4-BE49-F238E27FC236}">
                <a16:creationId xmlns="" xmlns:a16="http://schemas.microsoft.com/office/drawing/2014/main" id="{2A9C9605-5419-42F0-A642-FBC0C9A7D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349876"/>
              </p:ext>
            </p:extLst>
          </p:nvPr>
        </p:nvGraphicFramePr>
        <p:xfrm>
          <a:off x="5826000" y="2439000"/>
          <a:ext cx="5358337" cy="14832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358337">
                  <a:extLst>
                    <a:ext uri="{9D8B030D-6E8A-4147-A177-3AD203B41FA5}">
                      <a16:colId xmlns="" xmlns:a16="http://schemas.microsoft.com/office/drawing/2014/main" val="1060721299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Компетенции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Технологии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моды (швея, портной, закройщик)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Организация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экскурсионных услуг (гид-экскурсовод)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599268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00" y="4599000"/>
            <a:ext cx="2881830" cy="16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21" y="4194000"/>
            <a:ext cx="2406579" cy="13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2553437"/>
            <a:ext cx="5280898" cy="1325563"/>
          </a:xfrm>
        </p:spPr>
        <p:txBody>
          <a:bodyPr/>
          <a:lstStyle/>
          <a:p>
            <a:r>
              <a:rPr lang="ru-RU" dirty="0"/>
              <a:t>СПАСИБО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0E70485-AFA2-4F97-877F-A65DA5A0E2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81000" y="5499000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52FFB5F-CACF-4419-A54C-24CD6D7D27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081000" y="5499000"/>
            <a:ext cx="630000" cy="630000"/>
          </a:xfrm>
          <a:prstGeom prst="rect">
            <a:avLst/>
          </a:prstGeom>
        </p:spPr>
      </p:pic>
      <p:sp>
        <p:nvSpPr>
          <p:cNvPr id="11" name="Текст 1">
            <a:extLst>
              <a:ext uri="{FF2B5EF4-FFF2-40B4-BE49-F238E27FC236}">
                <a16:creationId xmlns="" xmlns:a16="http://schemas.microsoft.com/office/drawing/2014/main" id="{A1C40434-14F5-49C9-A42E-C5501DD05D56}"/>
              </a:ext>
            </a:extLst>
          </p:cNvPr>
          <p:cNvSpPr txBox="1">
            <a:spLocks/>
          </p:cNvSpPr>
          <p:nvPr/>
        </p:nvSpPr>
        <p:spPr>
          <a:xfrm>
            <a:off x="6096000" y="2484000"/>
            <a:ext cx="4597087" cy="14974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Лариса </a:t>
            </a:r>
            <a:r>
              <a:rPr lang="ru-RU" sz="2400" dirty="0" err="1" smtClean="0">
                <a:solidFill>
                  <a:schemeClr val="accent1"/>
                </a:solidFill>
              </a:rPr>
              <a:t>Ефанова</a:t>
            </a:r>
            <a:r>
              <a:rPr lang="ru-RU" sz="2400" dirty="0" smtClean="0">
                <a:solidFill>
                  <a:schemeClr val="accent1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hlinkClick r:id="rId8"/>
              </a:rPr>
              <a:t>truth-69@yandex.ru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8 913 747-20-19 </a:t>
            </a:r>
            <a:endParaRPr lang="ru-RU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88783" y="2660250"/>
            <a:ext cx="5026500" cy="3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История Новосибирского колледжа легкой промышленности и сервиса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9" y="1899000"/>
            <a:ext cx="3783737" cy="24300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00" y="2718867"/>
            <a:ext cx="3429000" cy="224028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00" y="4689000"/>
            <a:ext cx="4204372" cy="207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5999" y="4599000"/>
            <a:ext cx="3783737" cy="202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16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марта 1944 года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был </a:t>
            </a:r>
            <a:r>
              <a:rPr lang="ru-RU" dirty="0" smtClean="0">
                <a:latin typeface="Times New Roman"/>
                <a:ea typeface="Times New Roman"/>
              </a:rPr>
              <a:t>организован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Calibri"/>
              </a:rPr>
              <a:t>Швейный 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техникум</a:t>
            </a:r>
            <a:r>
              <a:rPr lang="ru-RU" dirty="0">
                <a:latin typeface="Times New Roman"/>
                <a:ea typeface="Times New Roman"/>
              </a:rPr>
              <a:t> Наркомата легкой </a:t>
            </a:r>
            <a:r>
              <a:rPr lang="ru-RU" dirty="0" smtClean="0">
                <a:latin typeface="Times New Roman"/>
                <a:ea typeface="Times New Roman"/>
              </a:rPr>
              <a:t>промышленности.</a:t>
            </a:r>
          </a:p>
          <a:p>
            <a:pPr lvl="0" algn="ctr"/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22 июня 1961 года </a:t>
            </a:r>
            <a:r>
              <a:rPr lang="ru-RU" dirty="0">
                <a:solidFill>
                  <a:prstClr val="white"/>
                </a:solidFill>
                <a:latin typeface="Times New Roman"/>
                <a:ea typeface="Times New Roman"/>
              </a:rPr>
              <a:t>Новосибирский швейный техникум был переименован в 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техникум легкой промышленности</a:t>
            </a:r>
            <a:r>
              <a:rPr lang="ru-RU" dirty="0">
                <a:solidFill>
                  <a:prstClr val="white"/>
                </a:solidFill>
                <a:latin typeface="Times New Roman"/>
                <a:ea typeface="Times New Roman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81053" y="1944000"/>
            <a:ext cx="3783737" cy="265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В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1993 году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присвоен статус 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Профессионального лицея легкой 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промышленности.</a:t>
            </a:r>
          </a:p>
          <a:p>
            <a:pPr algn="ctr"/>
            <a:r>
              <a:rPr lang="ru-RU" dirty="0">
                <a:latin typeface="Times New Roman"/>
                <a:ea typeface="Times New Roman"/>
              </a:rPr>
              <a:t>В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2012 году</a:t>
            </a:r>
            <a:r>
              <a:rPr lang="ru-RU" dirty="0">
                <a:latin typeface="Times New Roman"/>
                <a:ea typeface="Times New Roman"/>
              </a:rPr>
              <a:t> учреждение стало </a:t>
            </a:r>
            <a:r>
              <a:rPr lang="ru-RU" dirty="0" smtClean="0">
                <a:latin typeface="Times New Roman"/>
                <a:ea typeface="Times New Roman"/>
              </a:rPr>
              <a:t>называться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Новосибирский 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колледж легкой промышленности и 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сервиса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Тренды в обучении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CDD73BD5-62A0-4940-808F-7C6724B8A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000" y="3384688"/>
            <a:ext cx="5151437" cy="28793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Персонифицированный подход в образовании все более будет смещаться в сторону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гибридных схем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обучения, когда студенты сначала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самостоятельно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изучают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теорию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на платформе, а живые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лекции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посвящаются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обсуждению пройденного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материала.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Упрощение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процесса освоения студентами новых прикладных навыков. Это повлечет за собой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кастомизацию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, то есть настройку образования под конкретные запросы студента, когда они сами станут решать какие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конкретные навыки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им необходимо «прокачать»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EE876D53-9175-4A4B-AD82-D040A0F424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71000" y="4238813"/>
            <a:ext cx="2745000" cy="24301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лючевые позиции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в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образовании: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обучение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реальным практическим навыкам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с ориентацией на их будущую профессиональную востребованность и профессиональный рост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потребность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создания процессов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оценки навыков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на индивидуальном уровне, т. е. персонификация оценивания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 r="5386"/>
          <a:stretch>
            <a:fillRect/>
          </a:stretch>
        </p:blipFill>
        <p:spPr>
          <a:xfrm>
            <a:off x="584200" y="593724"/>
            <a:ext cx="2001800" cy="2430427"/>
          </a:xfr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06000" y="3159000"/>
            <a:ext cx="19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Патрик </a:t>
            </a:r>
            <a:r>
              <a:rPr lang="ru-RU" sz="1600" b="1" dirty="0" err="1" smtClean="0"/>
              <a:t>Гриффин</a:t>
            </a:r>
            <a:r>
              <a:rPr lang="ru-RU" sz="1200" dirty="0" smtClean="0"/>
              <a:t>,</a:t>
            </a:r>
          </a:p>
          <a:p>
            <a:pPr algn="ctr"/>
            <a:r>
              <a:rPr lang="ru-RU" sz="1200" dirty="0" smtClean="0"/>
              <a:t>Профессор </a:t>
            </a:r>
            <a:r>
              <a:rPr lang="ru-RU" sz="1200" dirty="0" err="1" smtClean="0"/>
              <a:t>Мельбурнского</a:t>
            </a:r>
            <a:r>
              <a:rPr lang="ru-RU" sz="1200" dirty="0" smtClean="0"/>
              <a:t> университета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33" y="819000"/>
            <a:ext cx="3242384" cy="21600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126000" y="3069000"/>
            <a:ext cx="2880000" cy="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Центр образовательных разработок бизнес школы СКОЛКОВО</a:t>
            </a:r>
            <a:endParaRPr lang="ru-RU" sz="1200" dirty="0" smtClean="0"/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EE876D53-9175-4A4B-AD82-D040A0F42431}"/>
              </a:ext>
            </a:extLst>
          </p:cNvPr>
          <p:cNvSpPr txBox="1">
            <a:spLocks/>
          </p:cNvSpPr>
          <p:nvPr/>
        </p:nvSpPr>
        <p:spPr>
          <a:xfrm>
            <a:off x="736600" y="4211400"/>
            <a:ext cx="2001800" cy="207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Смещение акцентов в сторону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способностей: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критического мышления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, взаимодействия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коммуникации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,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творческого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подхода к делу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00" y="1404000"/>
            <a:ext cx="2469000" cy="181211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84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CDD73BD5-62A0-4940-808F-7C6724B8A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229" y="3408075"/>
            <a:ext cx="5376437" cy="213592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Образовательные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тренды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 или тренды в образовании – это тенденции в его изменении (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от англ.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trend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-тенденция, основная тенденция изменения временного ряда). В современных образовательных трендах, обозначаются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основные точки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,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моменты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,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факты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, влияющие на изменения в образовании, и необходимость рассматривать направления данных изменений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t="26789" r="5416" b="25063"/>
          <a:stretch/>
        </p:blipFill>
        <p:spPr bwMode="auto">
          <a:xfrm>
            <a:off x="246333" y="0"/>
            <a:ext cx="10484667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 7">
            <a:extLst>
              <a:ext uri="{FF2B5EF4-FFF2-40B4-BE49-F238E27FC236}">
                <a16:creationId xmlns="" xmlns:a16="http://schemas.microsoft.com/office/drawing/2014/main" id="{CDD73BD5-62A0-4940-808F-7C6724B8A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1000" y="3834000"/>
            <a:ext cx="5760000" cy="1350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В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июне 2022 года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стены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Новосибирского колледжа легкой промышленности и сервиса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покинут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34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выпускника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, имеющие диплом о полученной квалификации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«Специалист по гостеприимству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9001065" cy="6688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Демонстрационный экзамен по стандартам </a:t>
            </a:r>
            <a:r>
              <a:rPr lang="ru-RU" sz="2800" b="1" dirty="0" err="1" smtClean="0">
                <a:solidFill>
                  <a:schemeClr val="accent1"/>
                </a:solidFill>
              </a:rPr>
              <a:t>Ворлдскиллс</a:t>
            </a:r>
            <a:r>
              <a:rPr lang="ru-RU" sz="2800" b="1" dirty="0" smtClean="0">
                <a:solidFill>
                  <a:schemeClr val="accent1"/>
                </a:solidFill>
              </a:rPr>
              <a:t> по компетенции «Администрирование отеля</a:t>
            </a:r>
            <a:r>
              <a:rPr lang="ru-RU" sz="2400" b="1" dirty="0" smtClean="0">
                <a:solidFill>
                  <a:schemeClr val="accent1"/>
                </a:solidFill>
              </a:rPr>
              <a:t>»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D9A72FB7-17C1-4E76-9663-C9DBAB48A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35" y="1140015"/>
            <a:ext cx="6166066" cy="125955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2017 году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был впервые в колледже проведен демонстрационный экзамен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стандартам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Ворлдскиллс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 компетенции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«Администрирование отеля»,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который стал формой независимой оценки подготовки обучающихся по специальности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Гостиничный сервис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D82080C-ACB7-47D5-A3A7-F93480980FAB}"/>
              </a:ext>
            </a:extLst>
          </p:cNvPr>
          <p:cNvSpPr/>
          <p:nvPr/>
        </p:nvSpPr>
        <p:spPr>
          <a:xfrm>
            <a:off x="1063078" y="2809324"/>
            <a:ext cx="3036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Колледж -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пилотная площадка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апробации демонстрационного экзамена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35001" y="2935505"/>
            <a:ext cx="619945" cy="60748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151365" y="3008414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2017г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3850741" y="300841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0D6DE32-3CCE-4149-ABB8-85397A1BACD0}"/>
              </a:ext>
            </a:extLst>
          </p:cNvPr>
          <p:cNvSpPr/>
          <p:nvPr/>
        </p:nvSpPr>
        <p:spPr>
          <a:xfrm>
            <a:off x="6289185" y="3097445"/>
            <a:ext cx="303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Средний балл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участников демонстрационного экзамена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5FC1FD99-9FFC-465B-A81E-9A6CFC3EB75C}"/>
              </a:ext>
            </a:extLst>
          </p:cNvPr>
          <p:cNvSpPr/>
          <p:nvPr/>
        </p:nvSpPr>
        <p:spPr>
          <a:xfrm>
            <a:off x="1073221" y="4104000"/>
            <a:ext cx="30367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Штатный режим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проведения демонстрационного экзамена в ф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ормате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промежуточной аттестации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F5F87BF2-0E8C-464F-83CE-C51FC1C29FBF}"/>
              </a:ext>
            </a:extLst>
          </p:cNvPr>
          <p:cNvSpPr/>
          <p:nvPr/>
        </p:nvSpPr>
        <p:spPr>
          <a:xfrm rot="2689455">
            <a:off x="293242" y="4296204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3F9A0B0-321F-4F30-810F-91242B5866DA}"/>
              </a:ext>
            </a:extLst>
          </p:cNvPr>
          <p:cNvSpPr txBox="1"/>
          <p:nvPr/>
        </p:nvSpPr>
        <p:spPr>
          <a:xfrm>
            <a:off x="173434" y="4372218"/>
            <a:ext cx="85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2018г.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BE62978E-6718-466A-A7ED-6ED7E3E382A8}"/>
              </a:ext>
            </a:extLst>
          </p:cNvPr>
          <p:cNvSpPr/>
          <p:nvPr/>
        </p:nvSpPr>
        <p:spPr>
          <a:xfrm rot="2689455">
            <a:off x="5458097" y="3102641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A6965E1-1479-4AB8-84E3-78DE6CC0D84E}"/>
              </a:ext>
            </a:extLst>
          </p:cNvPr>
          <p:cNvSpPr txBox="1"/>
          <p:nvPr/>
        </p:nvSpPr>
        <p:spPr>
          <a:xfrm>
            <a:off x="5399299" y="315900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r>
              <a:rPr lang="ru-RU" sz="2400" b="1" dirty="0" smtClean="0">
                <a:solidFill>
                  <a:schemeClr val="bg1"/>
                </a:solidFill>
              </a:rPr>
              <a:t>,02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EC50026-1BE9-4B2F-B0F8-964921EA3B6E}"/>
              </a:ext>
            </a:extLst>
          </p:cNvPr>
          <p:cNvSpPr/>
          <p:nvPr/>
        </p:nvSpPr>
        <p:spPr>
          <a:xfrm>
            <a:off x="1063078" y="5409000"/>
            <a:ext cx="3036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Проведение демонстрационного экзамена в формате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итоговой аттестации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выпускников по специальности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Гостиничное дело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9E4AA8DB-6AB7-47C5-8D1E-1BCCC6DA9EF6}"/>
              </a:ext>
            </a:extLst>
          </p:cNvPr>
          <p:cNvSpPr/>
          <p:nvPr/>
        </p:nvSpPr>
        <p:spPr>
          <a:xfrm rot="2689455">
            <a:off x="283099" y="5703207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DF82650-4443-49C2-87EE-1DDA0213A348}"/>
              </a:ext>
            </a:extLst>
          </p:cNvPr>
          <p:cNvSpPr txBox="1"/>
          <p:nvPr/>
        </p:nvSpPr>
        <p:spPr>
          <a:xfrm>
            <a:off x="163291" y="5779221"/>
            <a:ext cx="85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2022г.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850741" y="577922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r="1503"/>
          <a:stretch>
            <a:fillRect/>
          </a:stretch>
        </p:blipFill>
        <p:spPr>
          <a:xfrm>
            <a:off x="9516000" y="603077"/>
            <a:ext cx="2250000" cy="3480760"/>
          </a:xfr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44" y="4171074"/>
            <a:ext cx="3657056" cy="243803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99" y="1155725"/>
            <a:ext cx="2599913" cy="173327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2020-2021 уч.г\Фото\Отборочные соревнования\7W5A72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09" y="3024000"/>
            <a:ext cx="135000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 descr="IMG-20180209-WA0021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t="15044"/>
          <a:stretch>
            <a:fillRect/>
          </a:stretch>
        </p:blipFill>
        <p:spPr>
          <a:xfrm>
            <a:off x="5447104" y="3051175"/>
            <a:ext cx="1368896" cy="872825"/>
          </a:xfrm>
          <a:prstGeom prst="rect">
            <a:avLst/>
          </a:prstGeom>
        </p:spPr>
      </p:pic>
      <p:pic>
        <p:nvPicPr>
          <p:cNvPr id="34" name="Рисунок 33" descr="ворлдскиллс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2003856" y="3037337"/>
            <a:ext cx="1302144" cy="776278"/>
          </a:xfrm>
          <a:prstGeom prst="rect">
            <a:avLst/>
          </a:prstGeom>
        </p:spPr>
      </p:pic>
      <p:pic>
        <p:nvPicPr>
          <p:cNvPr id="33" name="Picture 4" descr="C:\Documents and Settings\User\Мои документы\ОПЕРАТИВ\СТРАТЕГИЯ СПО\логотипы отелей\230013019_69f6ba234648809a94efca8bd9ceb331_800.jp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 r="19185" b="35043"/>
          <a:stretch>
            <a:fillRect/>
          </a:stretch>
        </p:blipFill>
        <p:spPr bwMode="auto">
          <a:xfrm>
            <a:off x="3351000" y="3037337"/>
            <a:ext cx="1715284" cy="85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" y="2934520"/>
            <a:ext cx="954882" cy="134896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Чемпионатное движение «Молодые профессионалы </a:t>
            </a:r>
            <a:r>
              <a:rPr lang="ru-RU" b="1" dirty="0" err="1" smtClean="0"/>
              <a:t>Ворлдскиллс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="" xmlns:a16="http://schemas.microsoft.com/office/drawing/2014/main" id="{A48C154C-3FA4-4335-B0FB-7F236377D726}"/>
              </a:ext>
            </a:extLst>
          </p:cNvPr>
          <p:cNvSpPr/>
          <p:nvPr/>
        </p:nvSpPr>
        <p:spPr>
          <a:xfrm>
            <a:off x="8751000" y="1899000"/>
            <a:ext cx="2745000" cy="148500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1BEE9D6-ADFC-4877-9809-AD0AE831AB63}"/>
              </a:ext>
            </a:extLst>
          </p:cNvPr>
          <p:cNvSpPr/>
          <p:nvPr/>
        </p:nvSpPr>
        <p:spPr>
          <a:xfrm>
            <a:off x="5421000" y="2283590"/>
            <a:ext cx="1690500" cy="740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EBBE701-E1EB-4DA8-9733-C73CDA8A9647}"/>
              </a:ext>
            </a:extLst>
          </p:cNvPr>
          <p:cNvSpPr/>
          <p:nvPr/>
        </p:nvSpPr>
        <p:spPr>
          <a:xfrm>
            <a:off x="3756000" y="2283590"/>
            <a:ext cx="1690500" cy="740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6D86110-9E15-4D70-B7AB-AED26B826804}"/>
              </a:ext>
            </a:extLst>
          </p:cNvPr>
          <p:cNvSpPr/>
          <p:nvPr/>
        </p:nvSpPr>
        <p:spPr>
          <a:xfrm>
            <a:off x="2066683" y="2283590"/>
            <a:ext cx="16905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131F0AD-44EA-4018-B2C2-815E35B599CF}"/>
              </a:ext>
            </a:extLst>
          </p:cNvPr>
          <p:cNvSpPr/>
          <p:nvPr/>
        </p:nvSpPr>
        <p:spPr>
          <a:xfrm>
            <a:off x="400500" y="2283590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3461C03-119D-4D01-9DE9-41877984F883}"/>
              </a:ext>
            </a:extLst>
          </p:cNvPr>
          <p:cNvSpPr txBox="1"/>
          <p:nvPr/>
        </p:nvSpPr>
        <p:spPr>
          <a:xfrm>
            <a:off x="9201000" y="2304000"/>
            <a:ext cx="137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202</a:t>
            </a:r>
            <a:r>
              <a:rPr lang="ru-RU" sz="3600" dirty="0" smtClean="0">
                <a:solidFill>
                  <a:schemeClr val="bg1"/>
                </a:solidFill>
              </a:rPr>
              <a:t>2г.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803A5CE-C57E-459E-8D5A-B6D596CB3361}"/>
              </a:ext>
            </a:extLst>
          </p:cNvPr>
          <p:cNvSpPr txBox="1"/>
          <p:nvPr/>
        </p:nvSpPr>
        <p:spPr>
          <a:xfrm>
            <a:off x="5646000" y="2304000"/>
            <a:ext cx="137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20</a:t>
            </a:r>
            <a:r>
              <a:rPr lang="ru-RU" sz="3600" dirty="0" smtClean="0">
                <a:solidFill>
                  <a:schemeClr val="bg1"/>
                </a:solidFill>
              </a:rPr>
              <a:t>18г.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73A9E84-6FC3-4A89-937C-CA58C41AC63A}"/>
              </a:ext>
            </a:extLst>
          </p:cNvPr>
          <p:cNvSpPr txBox="1"/>
          <p:nvPr/>
        </p:nvSpPr>
        <p:spPr>
          <a:xfrm>
            <a:off x="3936000" y="2349000"/>
            <a:ext cx="137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201</a:t>
            </a:r>
            <a:r>
              <a:rPr lang="ru-RU" sz="3600" dirty="0" smtClean="0">
                <a:solidFill>
                  <a:schemeClr val="bg1"/>
                </a:solidFill>
              </a:rPr>
              <a:t>6г.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2607769-5E7A-44A5-8769-9C6993022F20}"/>
              </a:ext>
            </a:extLst>
          </p:cNvPr>
          <p:cNvSpPr txBox="1"/>
          <p:nvPr/>
        </p:nvSpPr>
        <p:spPr>
          <a:xfrm>
            <a:off x="2351523" y="2358423"/>
            <a:ext cx="137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201</a:t>
            </a:r>
            <a:r>
              <a:rPr lang="ru-RU" sz="3600" dirty="0">
                <a:solidFill>
                  <a:schemeClr val="bg1"/>
                </a:solidFill>
              </a:rPr>
              <a:t>5</a:t>
            </a:r>
            <a:r>
              <a:rPr lang="ru-RU" sz="3600" dirty="0" smtClean="0">
                <a:solidFill>
                  <a:schemeClr val="bg1"/>
                </a:solidFill>
              </a:rPr>
              <a:t>г.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537664" y="2311335"/>
            <a:ext cx="137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20</a:t>
            </a:r>
            <a:r>
              <a:rPr lang="ru-RU" sz="3600" dirty="0" smtClean="0">
                <a:solidFill>
                  <a:schemeClr val="bg1"/>
                </a:solidFill>
              </a:rPr>
              <a:t>14г.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4EFF70D3-AE62-4612-BEF3-3E785242B4F9}"/>
              </a:ext>
            </a:extLst>
          </p:cNvPr>
          <p:cNvSpPr/>
          <p:nvPr/>
        </p:nvSpPr>
        <p:spPr>
          <a:xfrm>
            <a:off x="944161" y="3180736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ADFE8862-6624-4F5C-BB62-FBC1165E9ECD}"/>
              </a:ext>
            </a:extLst>
          </p:cNvPr>
          <p:cNvSpPr/>
          <p:nvPr/>
        </p:nvSpPr>
        <p:spPr>
          <a:xfrm>
            <a:off x="4932890" y="3204000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4AA6C0A4-C023-4BC1-9888-0AF9B54B3DC0}"/>
              </a:ext>
            </a:extLst>
          </p:cNvPr>
          <p:cNvSpPr/>
          <p:nvPr/>
        </p:nvSpPr>
        <p:spPr>
          <a:xfrm>
            <a:off x="1731000" y="3204000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98D32582-3C34-4F29-966A-5D46757767E8}"/>
              </a:ext>
            </a:extLst>
          </p:cNvPr>
          <p:cNvSpPr/>
          <p:nvPr/>
        </p:nvSpPr>
        <p:spPr>
          <a:xfrm>
            <a:off x="6636000" y="3204000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34E48807-2061-427A-8CE7-A6BC37B73B5C}"/>
              </a:ext>
            </a:extLst>
          </p:cNvPr>
          <p:cNvSpPr/>
          <p:nvPr/>
        </p:nvSpPr>
        <p:spPr>
          <a:xfrm>
            <a:off x="8346000" y="3204000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C649DD40-7B6A-4418-BE82-8CCBD05A4511}"/>
              </a:ext>
            </a:extLst>
          </p:cNvPr>
          <p:cNvSpPr/>
          <p:nvPr/>
        </p:nvSpPr>
        <p:spPr>
          <a:xfrm>
            <a:off x="489072" y="3867526"/>
            <a:ext cx="1624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>Открытие </a:t>
            </a:r>
            <a:r>
              <a:rPr lang="ru-RU" b="1" dirty="0" smtClean="0">
                <a:solidFill>
                  <a:schemeClr val="tx2"/>
                </a:solidFill>
              </a:rPr>
              <a:t>первой</a:t>
            </a:r>
            <a:r>
              <a:rPr lang="ru-RU" dirty="0" smtClean="0">
                <a:solidFill>
                  <a:schemeClr val="tx2"/>
                </a:solidFill>
              </a:rPr>
              <a:t> соревновательной площадки по компетенции </a:t>
            </a:r>
            <a:r>
              <a:rPr lang="ru-RU" b="1" dirty="0" smtClean="0">
                <a:solidFill>
                  <a:schemeClr val="tx2"/>
                </a:solidFill>
              </a:rPr>
              <a:t>«Технологии моды»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313C17D-2BFC-44BA-9A32-CDE289552384}"/>
              </a:ext>
            </a:extLst>
          </p:cNvPr>
          <p:cNvSpPr/>
          <p:nvPr/>
        </p:nvSpPr>
        <p:spPr>
          <a:xfrm>
            <a:off x="3801000" y="3879000"/>
            <a:ext cx="1624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Катя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Юганова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Medallion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For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Excellence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в компетенции «Технологии моды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»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WorldSkills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Europe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г.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Гетенбург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(Швеция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)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5915916D-ED49-407F-8D3E-29517D60712A}"/>
              </a:ext>
            </a:extLst>
          </p:cNvPr>
          <p:cNvSpPr/>
          <p:nvPr/>
        </p:nvSpPr>
        <p:spPr>
          <a:xfrm>
            <a:off x="2181000" y="3924000"/>
            <a:ext cx="1624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Александра </a:t>
            </a:r>
            <a:r>
              <a:rPr lang="ru-RU" sz="1600" b="1" dirty="0" err="1" smtClean="0">
                <a:solidFill>
                  <a:schemeClr val="tx2"/>
                </a:solidFill>
              </a:rPr>
              <a:t>Слезнева</a:t>
            </a:r>
            <a:r>
              <a:rPr lang="ru-RU" sz="1600" dirty="0" smtClean="0">
                <a:solidFill>
                  <a:schemeClr val="tx2"/>
                </a:solidFill>
              </a:rPr>
              <a:t> – серебряный призер </a:t>
            </a:r>
            <a:r>
              <a:rPr lang="en-US" sz="1600" b="1" dirty="0" err="1" smtClean="0">
                <a:solidFill>
                  <a:schemeClr val="tx2"/>
                </a:solidFill>
              </a:rPr>
              <a:t>Worldslills</a:t>
            </a:r>
            <a:r>
              <a:rPr lang="en-US" sz="1600" b="1" dirty="0" smtClean="0">
                <a:solidFill>
                  <a:schemeClr val="tx2"/>
                </a:solidFill>
              </a:rPr>
              <a:t> Russia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A314140D-102B-4362-A684-1DD13C13DA64}"/>
              </a:ext>
            </a:extLst>
          </p:cNvPr>
          <p:cNvSpPr/>
          <p:nvPr/>
        </p:nvSpPr>
        <p:spPr>
          <a:xfrm>
            <a:off x="5556000" y="3879000"/>
            <a:ext cx="1624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VI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Национальный чемпионат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«Молодые профессионалы»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(г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Южно-Сахалинск).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Таисия Зырянова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- 1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место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в компетенции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«Технологии моды», </a:t>
            </a:r>
            <a:r>
              <a:rPr lang="ru-RU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Жания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</a:t>
            </a:r>
            <a:r>
              <a:rPr lang="ru-RU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Игисинова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-медальон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за профессионализм в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компетенции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«Администрирование отеля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»)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D929AD0-7926-449C-BD01-0FBA78A3C546}"/>
              </a:ext>
            </a:extLst>
          </p:cNvPr>
          <p:cNvSpPr/>
          <p:nvPr/>
        </p:nvSpPr>
        <p:spPr>
          <a:xfrm>
            <a:off x="7277729" y="3879000"/>
            <a:ext cx="1624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IX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 Национальный чемпионат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«Молодые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профессионалы». Команда в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составе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Ольги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Щербаковой и Кристины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Собакиной - бронзовая медаль в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</a:rPr>
              <a:t>«Туроператорской деятельности»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50FF96E-DB14-4F5A-AF7A-069B41746B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4918" y="3249000"/>
            <a:ext cx="360000" cy="36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0BACD0EC-D8CB-4619-B577-075560E4FDC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6000" y="3249000"/>
            <a:ext cx="360000" cy="3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62AC709-5BB6-4503-B8EB-182E76F6459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776000" y="3249000"/>
            <a:ext cx="360000" cy="36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1969F4-3106-41D3-94C4-3E9D1D9F8C6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681000" y="3249000"/>
            <a:ext cx="360000" cy="3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9A3792DD-AF68-483D-9BB8-4D6EA655EBC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91000" y="3249000"/>
            <a:ext cx="360000" cy="360000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C1BEE9D6-ADFC-4877-9809-AD0AE831AB63}"/>
              </a:ext>
            </a:extLst>
          </p:cNvPr>
          <p:cNvSpPr/>
          <p:nvPr/>
        </p:nvSpPr>
        <p:spPr>
          <a:xfrm>
            <a:off x="7086000" y="2283590"/>
            <a:ext cx="1690500" cy="7404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803A5CE-C57E-459E-8D5A-B6D596CB3361}"/>
              </a:ext>
            </a:extLst>
          </p:cNvPr>
          <p:cNvSpPr txBox="1"/>
          <p:nvPr/>
        </p:nvSpPr>
        <p:spPr>
          <a:xfrm>
            <a:off x="7266000" y="2304000"/>
            <a:ext cx="1377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20</a:t>
            </a:r>
            <a:r>
              <a:rPr lang="ru-RU" sz="3600" dirty="0" smtClean="0">
                <a:solidFill>
                  <a:schemeClr val="bg1"/>
                </a:solidFill>
              </a:rPr>
              <a:t>21</a:t>
            </a:r>
            <a:r>
              <a:rPr lang="ru-RU" sz="3600" dirty="0" smtClean="0">
                <a:solidFill>
                  <a:schemeClr val="bg1"/>
                </a:solidFill>
              </a:rPr>
              <a:t>г.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000" y="3024000"/>
            <a:ext cx="1223114" cy="91263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000" y="3196876"/>
            <a:ext cx="48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324" y="3245294"/>
            <a:ext cx="3603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9D929AD0-7926-449C-BD01-0FBA78A3C546}"/>
              </a:ext>
            </a:extLst>
          </p:cNvPr>
          <p:cNvSpPr/>
          <p:nvPr/>
        </p:nvSpPr>
        <p:spPr>
          <a:xfrm>
            <a:off x="9151496" y="3879000"/>
            <a:ext cx="18945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Шесть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соревнова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тельных площадок по компетенциям:</a:t>
            </a:r>
          </a:p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«Технологии моды»;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«Администрирование отеля»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«Организация экскурсионных услуг»;</a:t>
            </a:r>
          </a:p>
          <a:p>
            <a:pPr algn="just">
              <a:buFontTx/>
              <a:buChar char="-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«Туроператорская деятельность»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«Турагентская деятельность»;</a:t>
            </a:r>
          </a:p>
          <a:p>
            <a:pPr algn="just">
              <a:buFontTx/>
              <a:buChar char="-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Музейная педагогика»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9001065" cy="66888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партнерство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D9A72FB7-17C1-4E76-9663-C9DBAB48A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35" y="1140015"/>
            <a:ext cx="5626065" cy="1193840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КОНСОРЦИУМ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«Научно-производственный образовательный кластер легкой промышленности НСО»</a:t>
            </a:r>
          </a:p>
          <a:p>
            <a:endParaRPr lang="ru-RU" sz="18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3850741" y="300841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850741" y="577922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 descr="IMG-20200422-WA0020.jpg"/>
          <p:cNvPicPr>
            <a:picLocks noChangeAspect="1"/>
          </p:cNvPicPr>
          <p:nvPr/>
        </p:nvPicPr>
        <p:blipFill>
          <a:blip r:embed="rId2" cstate="print"/>
          <a:srcRect t="23979"/>
          <a:stretch>
            <a:fillRect/>
          </a:stretch>
        </p:blipFill>
        <p:spPr>
          <a:xfrm>
            <a:off x="426000" y="4419000"/>
            <a:ext cx="4059937" cy="231480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8" name="Picture 67" descr="DSC06426"/>
          <p:cNvPicPr>
            <a:picLocks noChangeAspect="1" noChangeArrowheads="1"/>
          </p:cNvPicPr>
          <p:nvPr/>
        </p:nvPicPr>
        <p:blipFill>
          <a:blip r:embed="rId3" cstate="print">
            <a:lum bright="30000" contrast="36000"/>
          </a:blip>
          <a:srcRect l="29561" t="11949" r="27365" b="9074"/>
          <a:stretch>
            <a:fillRect/>
          </a:stretch>
        </p:blipFill>
        <p:spPr bwMode="auto">
          <a:xfrm>
            <a:off x="353569" y="2333855"/>
            <a:ext cx="1317176" cy="181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3752" y="2678064"/>
            <a:ext cx="111886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 descr="C:\Documents and Settings\User\Мои документы\Мои рисунки\57292_w100_h100_bezymyannyj.jpg"/>
          <p:cNvPicPr>
            <a:picLocks noChangeAspect="1" noChangeArrowheads="1"/>
          </p:cNvPicPr>
          <p:nvPr/>
        </p:nvPicPr>
        <p:blipFill>
          <a:blip r:embed="rId5" cstate="print"/>
          <a:srcRect r="32616"/>
          <a:stretch>
            <a:fillRect/>
          </a:stretch>
        </p:blipFill>
        <p:spPr bwMode="auto">
          <a:xfrm>
            <a:off x="2860040" y="2709000"/>
            <a:ext cx="995342" cy="107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C:\Documents and Settings\User\Мои документы\Мои рисунки\logo дом мод лт.png"/>
          <p:cNvPicPr>
            <a:picLocks noChangeAspect="1" noChangeArrowheads="1"/>
          </p:cNvPicPr>
          <p:nvPr/>
        </p:nvPicPr>
        <p:blipFill>
          <a:blip r:embed="rId6" cstate="print"/>
          <a:srcRect l="11482" t="6667" r="13887" b="13332"/>
          <a:stretch>
            <a:fillRect/>
          </a:stretch>
        </p:blipFill>
        <p:spPr bwMode="auto">
          <a:xfrm>
            <a:off x="3891001" y="2664000"/>
            <a:ext cx="1103880" cy="101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ocuments\2021-2022 уч.г\Статьи\Современные образовательные тренды\WhatsApp Image 2022-03-16 at 17.45.24 (2)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6"/>
          <a:stretch/>
        </p:blipFill>
        <p:spPr bwMode="auto">
          <a:xfrm>
            <a:off x="6096000" y="4449165"/>
            <a:ext cx="3511363" cy="228464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Текст 6">
            <a:extLst>
              <a:ext uri="{FF2B5EF4-FFF2-40B4-BE49-F238E27FC236}">
                <a16:creationId xmlns="" xmlns:a16="http://schemas.microsoft.com/office/drawing/2014/main" id="{D9A72FB7-17C1-4E76-9663-C9DBAB48A265}"/>
              </a:ext>
            </a:extLst>
          </p:cNvPr>
          <p:cNvSpPr txBox="1">
            <a:spLocks/>
          </p:cNvSpPr>
          <p:nvPr/>
        </p:nvSpPr>
        <p:spPr>
          <a:xfrm>
            <a:off x="6236933" y="1292415"/>
            <a:ext cx="5626065" cy="1193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Совместный отраслевой мето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дический совет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сервиса и туризма Новосибир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ской области</a:t>
            </a: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 dirty="0"/>
          </a:p>
        </p:txBody>
      </p:sp>
      <p:pic>
        <p:nvPicPr>
          <p:cNvPr id="38" name="Рисунок 37"/>
          <p:cNvPicPr/>
          <p:nvPr/>
        </p:nvPicPr>
        <p:blipFill>
          <a:blip r:embed="rId8" cstate="print"/>
          <a:srcRect l="214" t="11408" r="77634" b="81105"/>
          <a:stretch>
            <a:fillRect/>
          </a:stretch>
        </p:blipFill>
        <p:spPr bwMode="auto">
          <a:xfrm>
            <a:off x="6183132" y="2127166"/>
            <a:ext cx="1397867" cy="4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0803AD-doubletree-tile-small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61000" y="2137833"/>
            <a:ext cx="899319" cy="571167"/>
          </a:xfrm>
          <a:prstGeom prst="rect">
            <a:avLst/>
          </a:prstGeom>
        </p:spPr>
      </p:pic>
      <p:pic>
        <p:nvPicPr>
          <p:cNvPr id="40" name="Рисунок 3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00" y="2122717"/>
            <a:ext cx="1215000" cy="586283"/>
          </a:xfrm>
          <a:prstGeom prst="rect">
            <a:avLst/>
          </a:prstGeom>
        </p:spPr>
      </p:pic>
      <p:pic>
        <p:nvPicPr>
          <p:cNvPr id="41" name="Рисунок 40"/>
          <p:cNvPicPr/>
          <p:nvPr/>
        </p:nvPicPr>
        <p:blipFill>
          <a:blip r:embed="rId11" cstate="print"/>
          <a:srcRect l="6803" t="9269" r="75069" b="81480"/>
          <a:stretch>
            <a:fillRect/>
          </a:stretch>
        </p:blipFill>
        <p:spPr bwMode="auto">
          <a:xfrm>
            <a:off x="10371000" y="2133944"/>
            <a:ext cx="1073150" cy="4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logo.pn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46229" y="3061773"/>
            <a:ext cx="714771" cy="620447"/>
          </a:xfrm>
          <a:prstGeom prst="rect">
            <a:avLst/>
          </a:prstGeom>
        </p:spPr>
      </p:pic>
      <p:pic>
        <p:nvPicPr>
          <p:cNvPr id="43" name="Рисунок 42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00" y="3019608"/>
            <a:ext cx="1188667" cy="544391"/>
          </a:xfrm>
          <a:prstGeom prst="rect">
            <a:avLst/>
          </a:prstGeom>
          <a:noFill/>
        </p:spPr>
      </p:pic>
      <p:pic>
        <p:nvPicPr>
          <p:cNvPr id="44" name="Рисунок 43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000" y="2979434"/>
            <a:ext cx="2295000" cy="490643"/>
          </a:xfrm>
          <a:prstGeom prst="rect">
            <a:avLst/>
          </a:prstGeom>
          <a:noFill/>
        </p:spPr>
      </p:pic>
      <p:pic>
        <p:nvPicPr>
          <p:cNvPr id="45" name="Рисунок 44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99" y="3838776"/>
            <a:ext cx="1150101" cy="445224"/>
          </a:xfrm>
          <a:prstGeom prst="rect">
            <a:avLst/>
          </a:prstGeom>
        </p:spPr>
      </p:pic>
      <p:pic>
        <p:nvPicPr>
          <p:cNvPr id="46" name="Рисунок 45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09" y="3884858"/>
            <a:ext cx="1138753" cy="3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9001065" cy="668887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Совместный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отраслевой методический совет сервиса и туризма Новосибирской области</a:t>
            </a:r>
            <a: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62831F4-2FD4-4876-BA0C-2C24EA34A8CF}"/>
              </a:ext>
            </a:extLst>
          </p:cNvPr>
          <p:cNvSpPr txBox="1"/>
          <p:nvPr/>
        </p:nvSpPr>
        <p:spPr>
          <a:xfrm>
            <a:off x="3850741" y="300841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EF18210-1F93-4AD4-9726-C90BD41866F1}"/>
              </a:ext>
            </a:extLst>
          </p:cNvPr>
          <p:cNvSpPr txBox="1"/>
          <p:nvPr/>
        </p:nvSpPr>
        <p:spPr>
          <a:xfrm>
            <a:off x="3850741" y="577922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2" cstate="print"/>
          <a:srcRect l="214" t="11408" r="77634" b="81105"/>
          <a:stretch>
            <a:fillRect/>
          </a:stretch>
        </p:blipFill>
        <p:spPr bwMode="auto">
          <a:xfrm>
            <a:off x="426000" y="1179000"/>
            <a:ext cx="1397867" cy="44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0803AD-doubletree-tile-smal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6000" y="1179000"/>
            <a:ext cx="899319" cy="571167"/>
          </a:xfrm>
          <a:prstGeom prst="rect">
            <a:avLst/>
          </a:prstGeom>
        </p:spPr>
      </p:pic>
      <p:pic>
        <p:nvPicPr>
          <p:cNvPr id="40" name="Рисунок 3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00" y="1222717"/>
            <a:ext cx="1215000" cy="586283"/>
          </a:xfrm>
          <a:prstGeom prst="rect">
            <a:avLst/>
          </a:prstGeom>
        </p:spPr>
      </p:pic>
      <p:pic>
        <p:nvPicPr>
          <p:cNvPr id="41" name="Рисунок 40"/>
          <p:cNvPicPr/>
          <p:nvPr/>
        </p:nvPicPr>
        <p:blipFill>
          <a:blip r:embed="rId5" cstate="print"/>
          <a:srcRect l="6803" t="9269" r="75069" b="81480"/>
          <a:stretch>
            <a:fillRect/>
          </a:stretch>
        </p:blipFill>
        <p:spPr bwMode="auto">
          <a:xfrm>
            <a:off x="7767038" y="1198300"/>
            <a:ext cx="1433961" cy="61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logo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46000" y="1175646"/>
            <a:ext cx="714771" cy="620447"/>
          </a:xfrm>
          <a:prstGeom prst="rect">
            <a:avLst/>
          </a:prstGeom>
        </p:spPr>
      </p:pic>
      <p:pic>
        <p:nvPicPr>
          <p:cNvPr id="43" name="Рисунок 4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00" y="1918398"/>
            <a:ext cx="1188667" cy="544391"/>
          </a:xfrm>
          <a:prstGeom prst="rect">
            <a:avLst/>
          </a:prstGeom>
          <a:noFill/>
        </p:spPr>
      </p:pic>
      <p:pic>
        <p:nvPicPr>
          <p:cNvPr id="44" name="Рисунок 4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48" y="1944000"/>
            <a:ext cx="2295000" cy="490643"/>
          </a:xfrm>
          <a:prstGeom prst="rect">
            <a:avLst/>
          </a:prstGeom>
          <a:noFill/>
        </p:spPr>
      </p:pic>
      <p:pic>
        <p:nvPicPr>
          <p:cNvPr id="45" name="Рисунок 4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48" y="1916531"/>
            <a:ext cx="1150101" cy="518112"/>
          </a:xfrm>
          <a:prstGeom prst="rect">
            <a:avLst/>
          </a:prstGeom>
        </p:spPr>
      </p:pic>
      <p:pic>
        <p:nvPicPr>
          <p:cNvPr id="46" name="Рисунок 4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1940999"/>
            <a:ext cx="1347385" cy="521789"/>
          </a:xfrm>
          <a:prstGeom prst="rect">
            <a:avLst/>
          </a:prstGeom>
        </p:spPr>
      </p:pic>
      <p:pic>
        <p:nvPicPr>
          <p:cNvPr id="23" name="Рисунок 22" descr="Безымянный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61000" y="1198300"/>
            <a:ext cx="1447800" cy="520700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2" cstate="print"/>
          <a:srcRect l="39527" b="21538"/>
          <a:stretch/>
        </p:blipFill>
        <p:spPr bwMode="auto">
          <a:xfrm>
            <a:off x="575376" y="2712361"/>
            <a:ext cx="2496982" cy="105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96000" y="3924000"/>
            <a:ext cx="2340000" cy="450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Положительная динамика трудоустройства выпускников</a:t>
            </a:r>
            <a:endParaRPr lang="ru-RU" sz="1200" b="1" dirty="0"/>
          </a:p>
        </p:txBody>
      </p:sp>
      <p:pic>
        <p:nvPicPr>
          <p:cNvPr id="26" name="Рисунок 25" descr="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54134" y="2749998"/>
            <a:ext cx="2577908" cy="1714002"/>
          </a:xfrm>
          <a:prstGeom prst="rect">
            <a:avLst/>
          </a:prstGeom>
          <a:ln w="38100">
            <a:solidFill>
              <a:srgbClr val="1F497D"/>
            </a:solidFill>
          </a:ln>
          <a:effectLst>
            <a:softEdge rad="31750"/>
          </a:effectLst>
        </p:spPr>
      </p:pic>
      <p:pic>
        <p:nvPicPr>
          <p:cNvPr id="27" name="Рисунок 26" descr="i (3)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29629" y="3239245"/>
            <a:ext cx="1609602" cy="2420888"/>
          </a:xfrm>
          <a:prstGeom prst="rect">
            <a:avLst/>
          </a:prstGeom>
          <a:ln w="38100">
            <a:solidFill>
              <a:srgbClr val="1F497D"/>
            </a:solidFill>
          </a:ln>
          <a:effectLst>
            <a:softEdge rad="31750"/>
          </a:effectLst>
        </p:spPr>
      </p:pic>
      <p:pic>
        <p:nvPicPr>
          <p:cNvPr id="31" name="Рисунок 30" descr="i (4)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31883" y="4689000"/>
            <a:ext cx="2707552" cy="1800200"/>
          </a:xfrm>
          <a:prstGeom prst="rect">
            <a:avLst/>
          </a:prstGeom>
          <a:ln w="38100">
            <a:solidFill>
              <a:srgbClr val="1F497D"/>
            </a:solidFill>
          </a:ln>
          <a:effectLst>
            <a:softEdge rad="3175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4543088" y="5904000"/>
            <a:ext cx="2340000" cy="585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Стажировка преподавателей в отельных предприятиях</a:t>
            </a:r>
            <a:endParaRPr lang="ru-RU" sz="1200" b="1" dirty="0"/>
          </a:p>
        </p:txBody>
      </p:sp>
      <p:pic>
        <p:nvPicPr>
          <p:cNvPr id="33" name="Рисунок 32" descr="ДЭ_5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885999" y="2349598"/>
            <a:ext cx="3158802" cy="1779294"/>
          </a:xfrm>
          <a:prstGeom prst="rect">
            <a:avLst/>
          </a:prstGeom>
          <a:ln w="38100">
            <a:solidFill>
              <a:srgbClr val="1F497D"/>
            </a:solidFill>
          </a:ln>
          <a:effectLst>
            <a:softEdge rad="3175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7806000" y="3429000"/>
            <a:ext cx="2340000" cy="585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Экспертиза работодателями результатов демонстрационного экзамена</a:t>
            </a:r>
            <a:endParaRPr lang="ru-RU" sz="1200" b="1" dirty="0"/>
          </a:p>
        </p:txBody>
      </p:sp>
      <p:pic>
        <p:nvPicPr>
          <p:cNvPr id="48" name="Рисунок 47" descr="Рецензия скан (1)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426000" y="4516515"/>
            <a:ext cx="1336450" cy="1889983"/>
          </a:xfrm>
          <a:prstGeom prst="rect">
            <a:avLst/>
          </a:prstGeom>
          <a:ln w="38100">
            <a:solidFill>
              <a:srgbClr val="1F497D"/>
            </a:solidFill>
          </a:ln>
          <a:effectLst>
            <a:softEdge rad="31750"/>
          </a:effectLst>
        </p:spPr>
      </p:pic>
      <p:pic>
        <p:nvPicPr>
          <p:cNvPr id="47" name="Рисунок 46" descr="Титульный лист_последняя редакция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076000" y="4263950"/>
            <a:ext cx="1509549" cy="2135281"/>
          </a:xfrm>
          <a:prstGeom prst="rect">
            <a:avLst/>
          </a:prstGeom>
          <a:ln w="38100">
            <a:solidFill>
              <a:srgbClr val="1F497D"/>
            </a:solidFill>
          </a:ln>
          <a:effectLst>
            <a:softEdge rad="31750"/>
          </a:effectLst>
        </p:spPr>
      </p:pic>
      <p:sp>
        <p:nvSpPr>
          <p:cNvPr id="49" name="Прямоугольник 48"/>
          <p:cNvSpPr/>
          <p:nvPr/>
        </p:nvSpPr>
        <p:spPr>
          <a:xfrm>
            <a:off x="7314018" y="6113898"/>
            <a:ext cx="2340000" cy="585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Совместная разработка методических пособий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7805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00" y="4395804"/>
            <a:ext cx="3027600" cy="189225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000" y="593725"/>
            <a:ext cx="5151949" cy="1038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IV</a:t>
            </a:r>
            <a:r>
              <a:rPr lang="ru-RU" dirty="0" smtClean="0"/>
              <a:t> промышленная революция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CDD73BD5-62A0-4940-808F-7C6724B8A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400" y="3963155"/>
            <a:ext cx="5151437" cy="2435845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20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базовых технологий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, развивающихся самостоятельно,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после 2025 года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 сольются и породят системные эффекты, охватывающие весь мир и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полностью меняющие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существующий экономический уклад. Социум будет пронизан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цифровыми технологиями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. На первый план выйдет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уважение к другим культурам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, потому что в цифровую эпоху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границы исчезнут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. Ведущая роль будет отводиться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цифровому блоку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, примерно из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10 технологий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Calibri"/>
              </a:rPr>
              <a:t>.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6000" y="3159000"/>
            <a:ext cx="198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Клаус Шваб</a:t>
            </a:r>
            <a:r>
              <a:rPr lang="ru-RU" sz="1200" dirty="0" smtClean="0"/>
              <a:t>,</a:t>
            </a:r>
            <a:endParaRPr lang="ru-RU" sz="1200" dirty="0" smtClean="0"/>
          </a:p>
          <a:p>
            <a:pPr algn="ctr"/>
            <a:r>
              <a:rPr lang="ru-RU" sz="1200" dirty="0" smtClean="0"/>
              <a:t>экономист</a:t>
            </a:r>
            <a:endParaRPr lang="ru-RU" sz="1200" dirty="0"/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EE876D53-9175-4A4B-AD82-D040A0F42431}"/>
              </a:ext>
            </a:extLst>
          </p:cNvPr>
          <p:cNvSpPr txBox="1">
            <a:spLocks/>
          </p:cNvSpPr>
          <p:nvPr/>
        </p:nvSpPr>
        <p:spPr>
          <a:xfrm>
            <a:off x="736600" y="4211400"/>
            <a:ext cx="2001800" cy="207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latin typeface="+mj-lt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9" b="15269"/>
          <a:stretch>
            <a:fillRect/>
          </a:stretch>
        </p:blipFill>
        <p:spPr>
          <a:xfrm>
            <a:off x="561000" y="1314000"/>
            <a:ext cx="3297378" cy="1716330"/>
          </a:xfr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00" y="2968573"/>
            <a:ext cx="2888126" cy="16227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00" y="1484763"/>
            <a:ext cx="2517000" cy="20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802</Words>
  <Application>Microsoft Office PowerPoint</Application>
  <PresentationFormat>Произвольный</PresentationFormat>
  <Paragraphs>108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История Новосибирского колледжа легкой промышленности и сервиса</vt:lpstr>
      <vt:lpstr>Тренды в обучении</vt:lpstr>
      <vt:lpstr>Презентация PowerPoint</vt:lpstr>
      <vt:lpstr>Демонстрационный экзамен по стандартам Ворлдскиллс по компетенции «Администрирование отеля»</vt:lpstr>
      <vt:lpstr>Чемпионатное движение «Молодые профессионалы Ворлдскиллс»</vt:lpstr>
      <vt:lpstr>Социальное партнерство</vt:lpstr>
      <vt:lpstr> Совместный отраслевой методический совет сервиса и туризма Новосибирской области </vt:lpstr>
      <vt:lpstr>IV промышленная революция</vt:lpstr>
      <vt:lpstr>Оснащение кабинетов и мастерских</vt:lpstr>
      <vt:lpstr>Непрерывное повышение профессиональной квалификации педагогических работников</vt:lpstr>
      <vt:lpstr>Образование на протяжении всей жизни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 Windows</cp:lastModifiedBy>
  <cp:revision>46</cp:revision>
  <dcterms:created xsi:type="dcterms:W3CDTF">2020-11-01T12:52:57Z</dcterms:created>
  <dcterms:modified xsi:type="dcterms:W3CDTF">2022-04-22T07:59:17Z</dcterms:modified>
</cp:coreProperties>
</file>