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2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72" r:id="rId12"/>
    <p:sldId id="268" r:id="rId13"/>
    <p:sldId id="269" r:id="rId14"/>
    <p:sldId id="270" r:id="rId15"/>
    <p:sldId id="275" r:id="rId16"/>
    <p:sldId id="276" r:id="rId17"/>
    <p:sldId id="273" r:id="rId18"/>
    <p:sldId id="274" r:id="rId19"/>
    <p:sldId id="271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06" autoAdjust="0"/>
    <p:restoredTop sz="94660"/>
  </p:normalViewPr>
  <p:slideViewPr>
    <p:cSldViewPr>
      <p:cViewPr>
        <p:scale>
          <a:sx n="90" d="100"/>
          <a:sy n="90" d="100"/>
        </p:scale>
        <p:origin x="-1152" y="3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9BEA6B-BB97-4527-9EDA-33CBA2843B3D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7B7FC4C3-2FD5-494A-AA63-B5E7BFAB9193}">
      <dgm:prSet phldrT="[Текст]" custT="1"/>
      <dgm:spPr/>
      <dgm:t>
        <a:bodyPr/>
        <a:lstStyle/>
        <a:p>
          <a:pPr algn="r"/>
          <a:r>
            <a:rPr lang="ru-RU" sz="3200" dirty="0" smtClean="0"/>
            <a:t>Интерактивная</a:t>
          </a:r>
          <a:r>
            <a:rPr lang="ru-RU" sz="2800" dirty="0" smtClean="0"/>
            <a:t> панель</a:t>
          </a:r>
          <a:endParaRPr lang="ru-RU" sz="2800" dirty="0"/>
        </a:p>
      </dgm:t>
    </dgm:pt>
    <dgm:pt modelId="{F9955E1D-FF10-46B2-B888-820769C5A31C}" type="parTrans" cxnId="{3750B066-863D-4D97-B6FE-922833DAC8AA}">
      <dgm:prSet/>
      <dgm:spPr/>
      <dgm:t>
        <a:bodyPr/>
        <a:lstStyle/>
        <a:p>
          <a:endParaRPr lang="ru-RU"/>
        </a:p>
      </dgm:t>
    </dgm:pt>
    <dgm:pt modelId="{0D5E6929-39A4-4948-9345-8061C916A5A8}" type="sibTrans" cxnId="{3750B066-863D-4D97-B6FE-922833DAC8AA}">
      <dgm:prSet/>
      <dgm:spPr/>
      <dgm:t>
        <a:bodyPr/>
        <a:lstStyle/>
        <a:p>
          <a:endParaRPr lang="ru-RU"/>
        </a:p>
      </dgm:t>
    </dgm:pt>
    <dgm:pt modelId="{9BCA7060-4996-4328-BA85-591E720116C5}">
      <dgm:prSet phldrT="[Текст]" custT="1"/>
      <dgm:spPr/>
      <dgm:t>
        <a:bodyPr/>
        <a:lstStyle/>
        <a:p>
          <a:pPr algn="r"/>
          <a:r>
            <a:rPr lang="ru-RU" sz="3200" dirty="0" smtClean="0"/>
            <a:t>Моноблоки  студентов</a:t>
          </a:r>
          <a:endParaRPr lang="ru-RU" sz="3200" dirty="0"/>
        </a:p>
      </dgm:t>
    </dgm:pt>
    <dgm:pt modelId="{D91FFAF5-5BF2-48E5-A868-98D633C98444}" type="parTrans" cxnId="{839491A2-1288-4D0B-8E6D-FF639979CDB2}">
      <dgm:prSet/>
      <dgm:spPr/>
      <dgm:t>
        <a:bodyPr/>
        <a:lstStyle/>
        <a:p>
          <a:endParaRPr lang="ru-RU"/>
        </a:p>
      </dgm:t>
    </dgm:pt>
    <dgm:pt modelId="{9F44ADD5-44C9-4A6D-BC17-784B498705A0}" type="sibTrans" cxnId="{839491A2-1288-4D0B-8E6D-FF639979CDB2}">
      <dgm:prSet/>
      <dgm:spPr/>
      <dgm:t>
        <a:bodyPr/>
        <a:lstStyle/>
        <a:p>
          <a:endParaRPr lang="ru-RU"/>
        </a:p>
      </dgm:t>
    </dgm:pt>
    <dgm:pt modelId="{0C44C479-B659-4A00-B7DF-F3F3A7905D74}" type="pres">
      <dgm:prSet presAssocID="{A29BEA6B-BB97-4527-9EDA-33CBA2843B3D}" presName="linearFlow" presStyleCnt="0">
        <dgm:presLayoutVars>
          <dgm:dir/>
          <dgm:resizeHandles val="exact"/>
        </dgm:presLayoutVars>
      </dgm:prSet>
      <dgm:spPr/>
    </dgm:pt>
    <dgm:pt modelId="{4D76D94F-6887-44F6-ADF3-98B7E2EE49EA}" type="pres">
      <dgm:prSet presAssocID="{7B7FC4C3-2FD5-494A-AA63-B5E7BFAB9193}" presName="composite" presStyleCnt="0"/>
      <dgm:spPr/>
    </dgm:pt>
    <dgm:pt modelId="{D6D22A73-1E3B-48AD-A05F-DDA90E100B7F}" type="pres">
      <dgm:prSet presAssocID="{7B7FC4C3-2FD5-494A-AA63-B5E7BFAB9193}" presName="imgShp" presStyleLbl="fgImgPlace1" presStyleIdx="0" presStyleCnt="2" custScaleX="1933756" custScaleY="2000000" custLinFactX="-7056" custLinFactNeighborX="-100000" custLinFactNeighborY="-47847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  <dgm:pt modelId="{9DDCD700-A4A2-4883-92A5-5A1FAFF7A927}" type="pres">
      <dgm:prSet presAssocID="{7B7FC4C3-2FD5-494A-AA63-B5E7BFAB9193}" presName="txShp" presStyleLbl="node1" presStyleIdx="0" presStyleCnt="2" custScaleX="144170" custScaleY="781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83C7FF-A340-455F-A736-874933CE196E}" type="pres">
      <dgm:prSet presAssocID="{0D5E6929-39A4-4948-9345-8061C916A5A8}" presName="spacing" presStyleCnt="0"/>
      <dgm:spPr/>
    </dgm:pt>
    <dgm:pt modelId="{8BAC6BCF-4D3C-4AFD-9F4B-96B9421036F5}" type="pres">
      <dgm:prSet presAssocID="{9BCA7060-4996-4328-BA85-591E720116C5}" presName="composite" presStyleCnt="0"/>
      <dgm:spPr/>
    </dgm:pt>
    <dgm:pt modelId="{FA69D977-492D-4CE9-ABB3-86A45D0A11BC}" type="pres">
      <dgm:prSet presAssocID="{9BCA7060-4996-4328-BA85-591E720116C5}" presName="imgShp" presStyleLbl="fgImgPlace1" presStyleIdx="1" presStyleCnt="2" custScaleX="2000000" custScaleY="2000000" custLinFactX="-100000" custLinFactNeighborX="-162359" custLinFactNeighborY="-4111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  <dgm:pt modelId="{70C63359-2D25-4B37-B487-B8DB4D15D657}" type="pres">
      <dgm:prSet presAssocID="{9BCA7060-4996-4328-BA85-591E720116C5}" presName="txShp" presStyleLbl="node1" presStyleIdx="1" presStyleCnt="2" custScaleX="125870" custScaleY="1020858" custLinFactNeighborX="5096" custLinFactNeighborY="455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750B066-863D-4D97-B6FE-922833DAC8AA}" srcId="{A29BEA6B-BB97-4527-9EDA-33CBA2843B3D}" destId="{7B7FC4C3-2FD5-494A-AA63-B5E7BFAB9193}" srcOrd="0" destOrd="0" parTransId="{F9955E1D-FF10-46B2-B888-820769C5A31C}" sibTransId="{0D5E6929-39A4-4948-9345-8061C916A5A8}"/>
    <dgm:cxn modelId="{B4DDB3D8-3FE9-40E4-BC0B-E185AE3580F6}" type="presOf" srcId="{A29BEA6B-BB97-4527-9EDA-33CBA2843B3D}" destId="{0C44C479-B659-4A00-B7DF-F3F3A7905D74}" srcOrd="0" destOrd="0" presId="urn:microsoft.com/office/officeart/2005/8/layout/vList3"/>
    <dgm:cxn modelId="{219DCDF8-0241-4D26-BEFC-4E02CF66D9FE}" type="presOf" srcId="{9BCA7060-4996-4328-BA85-591E720116C5}" destId="{70C63359-2D25-4B37-B487-B8DB4D15D657}" srcOrd="0" destOrd="0" presId="urn:microsoft.com/office/officeart/2005/8/layout/vList3"/>
    <dgm:cxn modelId="{31560DC5-21F2-474B-AFEC-73203F21C6D5}" type="presOf" srcId="{7B7FC4C3-2FD5-494A-AA63-B5E7BFAB9193}" destId="{9DDCD700-A4A2-4883-92A5-5A1FAFF7A927}" srcOrd="0" destOrd="0" presId="urn:microsoft.com/office/officeart/2005/8/layout/vList3"/>
    <dgm:cxn modelId="{839491A2-1288-4D0B-8E6D-FF639979CDB2}" srcId="{A29BEA6B-BB97-4527-9EDA-33CBA2843B3D}" destId="{9BCA7060-4996-4328-BA85-591E720116C5}" srcOrd="1" destOrd="0" parTransId="{D91FFAF5-5BF2-48E5-A868-98D633C98444}" sibTransId="{9F44ADD5-44C9-4A6D-BC17-784B498705A0}"/>
    <dgm:cxn modelId="{8967EDD2-C1A7-40D2-942A-A192271D2C6B}" type="presParOf" srcId="{0C44C479-B659-4A00-B7DF-F3F3A7905D74}" destId="{4D76D94F-6887-44F6-ADF3-98B7E2EE49EA}" srcOrd="0" destOrd="0" presId="urn:microsoft.com/office/officeart/2005/8/layout/vList3"/>
    <dgm:cxn modelId="{EF9671FA-9F48-40B1-9A2E-611B590E5317}" type="presParOf" srcId="{4D76D94F-6887-44F6-ADF3-98B7E2EE49EA}" destId="{D6D22A73-1E3B-48AD-A05F-DDA90E100B7F}" srcOrd="0" destOrd="0" presId="urn:microsoft.com/office/officeart/2005/8/layout/vList3"/>
    <dgm:cxn modelId="{7C0BB180-EEB7-4EC7-AFAB-ACC32D3FD01B}" type="presParOf" srcId="{4D76D94F-6887-44F6-ADF3-98B7E2EE49EA}" destId="{9DDCD700-A4A2-4883-92A5-5A1FAFF7A927}" srcOrd="1" destOrd="0" presId="urn:microsoft.com/office/officeart/2005/8/layout/vList3"/>
    <dgm:cxn modelId="{C04FA20C-EAB0-4476-A5A5-8F657409E57F}" type="presParOf" srcId="{0C44C479-B659-4A00-B7DF-F3F3A7905D74}" destId="{2183C7FF-A340-455F-A736-874933CE196E}" srcOrd="1" destOrd="0" presId="urn:microsoft.com/office/officeart/2005/8/layout/vList3"/>
    <dgm:cxn modelId="{414DF3F2-DED4-4FAD-9DCA-617430DC45C2}" type="presParOf" srcId="{0C44C479-B659-4A00-B7DF-F3F3A7905D74}" destId="{8BAC6BCF-4D3C-4AFD-9F4B-96B9421036F5}" srcOrd="2" destOrd="0" presId="urn:microsoft.com/office/officeart/2005/8/layout/vList3"/>
    <dgm:cxn modelId="{7EE85941-F1D9-4F89-8CAC-1117D6413DDE}" type="presParOf" srcId="{8BAC6BCF-4D3C-4AFD-9F4B-96B9421036F5}" destId="{FA69D977-492D-4CE9-ABB3-86A45D0A11BC}" srcOrd="0" destOrd="0" presId="urn:microsoft.com/office/officeart/2005/8/layout/vList3"/>
    <dgm:cxn modelId="{27688382-98D5-4692-B25D-3817BC934519}" type="presParOf" srcId="{8BAC6BCF-4D3C-4AFD-9F4B-96B9421036F5}" destId="{70C63359-2D25-4B37-B487-B8DB4D15D65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A8912F-3169-4365-960E-1C779620CA1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53F24C83-B9F7-4226-9A1D-D2368A816F39}">
      <dgm:prSet phldrT="[Текст]" custT="1"/>
      <dgm:spPr/>
      <dgm:t>
        <a:bodyPr/>
        <a:lstStyle/>
        <a:p>
          <a:pPr algn="r"/>
          <a:r>
            <a:rPr lang="ru-RU" sz="2400" dirty="0" smtClean="0"/>
            <a:t>Лингафонное оборудование «</a:t>
          </a:r>
          <a:r>
            <a:rPr lang="en-US" sz="2400" dirty="0" err="1" smtClean="0"/>
            <a:t>Sonako</a:t>
          </a:r>
          <a:r>
            <a:rPr lang="en-US" sz="2400" dirty="0" smtClean="0"/>
            <a:t> 700</a:t>
          </a:r>
          <a:r>
            <a:rPr lang="ru-RU" sz="2400" dirty="0" smtClean="0"/>
            <a:t>»</a:t>
          </a:r>
          <a:endParaRPr lang="ru-RU" sz="2400" dirty="0"/>
        </a:p>
      </dgm:t>
    </dgm:pt>
    <dgm:pt modelId="{3CD75F48-8BE4-4C45-A29B-78EB8C6A1DC9}" type="parTrans" cxnId="{F05C0856-1DE8-4D52-872E-2A3B27DD8A99}">
      <dgm:prSet/>
      <dgm:spPr/>
      <dgm:t>
        <a:bodyPr/>
        <a:lstStyle/>
        <a:p>
          <a:endParaRPr lang="ru-RU"/>
        </a:p>
      </dgm:t>
    </dgm:pt>
    <dgm:pt modelId="{4E052F08-EA97-458B-8C65-335C4D9DA672}" type="sibTrans" cxnId="{F05C0856-1DE8-4D52-872E-2A3B27DD8A99}">
      <dgm:prSet/>
      <dgm:spPr/>
      <dgm:t>
        <a:bodyPr/>
        <a:lstStyle/>
        <a:p>
          <a:endParaRPr lang="ru-RU"/>
        </a:p>
      </dgm:t>
    </dgm:pt>
    <dgm:pt modelId="{110C0E9D-1C47-4BC3-BAB6-72EEBAB4407D}">
      <dgm:prSet phldrT="[Текст]" custT="1"/>
      <dgm:spPr/>
      <dgm:t>
        <a:bodyPr/>
        <a:lstStyle/>
        <a:p>
          <a:pPr algn="r"/>
          <a:r>
            <a:rPr lang="ru-RU" sz="2800" dirty="0" smtClean="0"/>
            <a:t>Компьютер преподавателя</a:t>
          </a:r>
          <a:endParaRPr lang="ru-RU" sz="2800" dirty="0"/>
        </a:p>
      </dgm:t>
    </dgm:pt>
    <dgm:pt modelId="{4DE1AFA0-A795-4362-8EA3-3DD1EF30EF96}" type="parTrans" cxnId="{3264821D-F72D-46D4-9539-8F934406F92F}">
      <dgm:prSet/>
      <dgm:spPr/>
      <dgm:t>
        <a:bodyPr/>
        <a:lstStyle/>
        <a:p>
          <a:endParaRPr lang="ru-RU"/>
        </a:p>
      </dgm:t>
    </dgm:pt>
    <dgm:pt modelId="{704392F0-34FD-4683-9240-029F1FB43CD6}" type="sibTrans" cxnId="{3264821D-F72D-46D4-9539-8F934406F92F}">
      <dgm:prSet/>
      <dgm:spPr/>
      <dgm:t>
        <a:bodyPr/>
        <a:lstStyle/>
        <a:p>
          <a:endParaRPr lang="ru-RU"/>
        </a:p>
      </dgm:t>
    </dgm:pt>
    <dgm:pt modelId="{988CFC9C-D581-4804-9CB8-CF2101980990}" type="pres">
      <dgm:prSet presAssocID="{98A8912F-3169-4365-960E-1C779620CA14}" presName="linearFlow" presStyleCnt="0">
        <dgm:presLayoutVars>
          <dgm:dir/>
          <dgm:resizeHandles val="exact"/>
        </dgm:presLayoutVars>
      </dgm:prSet>
      <dgm:spPr/>
    </dgm:pt>
    <dgm:pt modelId="{B7DAD01E-68C1-4787-896C-F914880F49E7}" type="pres">
      <dgm:prSet presAssocID="{53F24C83-B9F7-4226-9A1D-D2368A816F39}" presName="composite" presStyleCnt="0"/>
      <dgm:spPr/>
    </dgm:pt>
    <dgm:pt modelId="{8388E4D4-E270-49E5-96E3-7A78A32892CC}" type="pres">
      <dgm:prSet presAssocID="{53F24C83-B9F7-4226-9A1D-D2368A816F39}" presName="imgShp" presStyleLbl="fgImgPlace1" presStyleIdx="0" presStyleCnt="2" custScaleX="1542335" custScaleY="1554113" custLinFactNeighborX="430" custLinFactNeighborY="760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58709C36-EF1D-4BC3-A37C-D7F46BA28BC4}" type="pres">
      <dgm:prSet presAssocID="{53F24C83-B9F7-4226-9A1D-D2368A816F39}" presName="txShp" presStyleLbl="node1" presStyleIdx="0" presStyleCnt="2" custScaleY="506263" custLinFactNeighborX="12441" custLinFactNeighborY="-51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6C09E0-BD6D-43A9-BF7F-325C128DD3F3}" type="pres">
      <dgm:prSet presAssocID="{4E052F08-EA97-458B-8C65-335C4D9DA672}" presName="spacing" presStyleCnt="0"/>
      <dgm:spPr/>
    </dgm:pt>
    <dgm:pt modelId="{FAFC2012-CBD0-48E4-9DE8-FDE180BDA9C9}" type="pres">
      <dgm:prSet presAssocID="{110C0E9D-1C47-4BC3-BAB6-72EEBAB4407D}" presName="composite" presStyleCnt="0"/>
      <dgm:spPr/>
    </dgm:pt>
    <dgm:pt modelId="{98AE9477-B906-4CB3-92DF-DAA25BD7CA18}" type="pres">
      <dgm:prSet presAssocID="{110C0E9D-1C47-4BC3-BAB6-72EEBAB4407D}" presName="imgShp" presStyleLbl="fgImgPlace1" presStyleIdx="1" presStyleCnt="2" custScaleX="1306312" custScaleY="1392370" custLinFactY="17605" custLinFactNeighborX="30706" custLinFactNeighborY="10000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DEC9426-1142-480A-A46D-BA28B49E8689}" type="pres">
      <dgm:prSet presAssocID="{110C0E9D-1C47-4BC3-BAB6-72EEBAB4407D}" presName="txShp" presStyleLbl="node1" presStyleIdx="1" presStyleCnt="2" custScaleX="131677" custScaleY="5200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64821D-F72D-46D4-9539-8F934406F92F}" srcId="{98A8912F-3169-4365-960E-1C779620CA14}" destId="{110C0E9D-1C47-4BC3-BAB6-72EEBAB4407D}" srcOrd="1" destOrd="0" parTransId="{4DE1AFA0-A795-4362-8EA3-3DD1EF30EF96}" sibTransId="{704392F0-34FD-4683-9240-029F1FB43CD6}"/>
    <dgm:cxn modelId="{A3284A98-C90B-40CF-9FFF-E1721CBA7DA3}" type="presOf" srcId="{110C0E9D-1C47-4BC3-BAB6-72EEBAB4407D}" destId="{1DEC9426-1142-480A-A46D-BA28B49E8689}" srcOrd="0" destOrd="0" presId="urn:microsoft.com/office/officeart/2005/8/layout/vList3"/>
    <dgm:cxn modelId="{F05C0856-1DE8-4D52-872E-2A3B27DD8A99}" srcId="{98A8912F-3169-4365-960E-1C779620CA14}" destId="{53F24C83-B9F7-4226-9A1D-D2368A816F39}" srcOrd="0" destOrd="0" parTransId="{3CD75F48-8BE4-4C45-A29B-78EB8C6A1DC9}" sibTransId="{4E052F08-EA97-458B-8C65-335C4D9DA672}"/>
    <dgm:cxn modelId="{061CA447-4F37-479F-8DFB-8229F570FC77}" type="presOf" srcId="{53F24C83-B9F7-4226-9A1D-D2368A816F39}" destId="{58709C36-EF1D-4BC3-A37C-D7F46BA28BC4}" srcOrd="0" destOrd="0" presId="urn:microsoft.com/office/officeart/2005/8/layout/vList3"/>
    <dgm:cxn modelId="{11785B5C-3BB0-4FF3-894D-FFB9993EC930}" type="presOf" srcId="{98A8912F-3169-4365-960E-1C779620CA14}" destId="{988CFC9C-D581-4804-9CB8-CF2101980990}" srcOrd="0" destOrd="0" presId="urn:microsoft.com/office/officeart/2005/8/layout/vList3"/>
    <dgm:cxn modelId="{72B07ED4-2D75-4BC0-A9DA-B47BAC111C32}" type="presParOf" srcId="{988CFC9C-D581-4804-9CB8-CF2101980990}" destId="{B7DAD01E-68C1-4787-896C-F914880F49E7}" srcOrd="0" destOrd="0" presId="urn:microsoft.com/office/officeart/2005/8/layout/vList3"/>
    <dgm:cxn modelId="{2F545838-27E5-440D-AAAF-5649B07B39D7}" type="presParOf" srcId="{B7DAD01E-68C1-4787-896C-F914880F49E7}" destId="{8388E4D4-E270-49E5-96E3-7A78A32892CC}" srcOrd="0" destOrd="0" presId="urn:microsoft.com/office/officeart/2005/8/layout/vList3"/>
    <dgm:cxn modelId="{08766B1D-5A7F-4354-8340-1BF8345BACB0}" type="presParOf" srcId="{B7DAD01E-68C1-4787-896C-F914880F49E7}" destId="{58709C36-EF1D-4BC3-A37C-D7F46BA28BC4}" srcOrd="1" destOrd="0" presId="urn:microsoft.com/office/officeart/2005/8/layout/vList3"/>
    <dgm:cxn modelId="{F3E6AF71-0F6C-4BD3-8E76-80B7FE9752CC}" type="presParOf" srcId="{988CFC9C-D581-4804-9CB8-CF2101980990}" destId="{E96C09E0-BD6D-43A9-BF7F-325C128DD3F3}" srcOrd="1" destOrd="0" presId="urn:microsoft.com/office/officeart/2005/8/layout/vList3"/>
    <dgm:cxn modelId="{2EB07FFD-C236-4694-825C-6DBD06D60517}" type="presParOf" srcId="{988CFC9C-D581-4804-9CB8-CF2101980990}" destId="{FAFC2012-CBD0-48E4-9DE8-FDE180BDA9C9}" srcOrd="2" destOrd="0" presId="urn:microsoft.com/office/officeart/2005/8/layout/vList3"/>
    <dgm:cxn modelId="{0A927E7A-82CC-4796-85A6-7746506EFFD0}" type="presParOf" srcId="{FAFC2012-CBD0-48E4-9DE8-FDE180BDA9C9}" destId="{98AE9477-B906-4CB3-92DF-DAA25BD7CA18}" srcOrd="0" destOrd="0" presId="urn:microsoft.com/office/officeart/2005/8/layout/vList3"/>
    <dgm:cxn modelId="{A3EA1D3F-55E5-4D62-8EB8-75BBA8C6072B}" type="presParOf" srcId="{FAFC2012-CBD0-48E4-9DE8-FDE180BDA9C9}" destId="{1DEC9426-1142-480A-A46D-BA28B49E868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DCD700-A4A2-4883-92A5-5A1FAFF7A927}">
      <dsp:nvSpPr>
        <dsp:cNvPr id="0" name=""/>
        <dsp:cNvSpPr/>
      </dsp:nvSpPr>
      <dsp:spPr>
        <a:xfrm rot="10800000">
          <a:off x="219744" y="839683"/>
          <a:ext cx="8077243" cy="107490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619" tIns="121920" rIns="227584" bIns="121920" numCol="1" spcCol="1270" anchor="ctr" anchorCtr="0">
          <a:noAutofit/>
        </a:bodyPr>
        <a:lstStyle/>
        <a:p>
          <a:pPr lvl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Интерактивная</a:t>
          </a:r>
          <a:r>
            <a:rPr lang="ru-RU" sz="2800" kern="1200" dirty="0" smtClean="0"/>
            <a:t> панель</a:t>
          </a:r>
          <a:endParaRPr lang="ru-RU" sz="2800" kern="1200" dirty="0"/>
        </a:p>
      </dsp:txBody>
      <dsp:txXfrm rot="10800000">
        <a:off x="488469" y="839683"/>
        <a:ext cx="7808518" cy="1074900"/>
      </dsp:txXfrm>
    </dsp:sp>
    <dsp:sp modelId="{D6D22A73-1E3B-48AD-A05F-DDA90E100B7F}">
      <dsp:nvSpPr>
        <dsp:cNvPr id="0" name=""/>
        <dsp:cNvSpPr/>
      </dsp:nvSpPr>
      <dsp:spPr>
        <a:xfrm>
          <a:off x="0" y="0"/>
          <a:ext cx="2658251" cy="274931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C63359-2D25-4B37-B487-B8DB4D15D657}">
      <dsp:nvSpPr>
        <dsp:cNvPr id="0" name=""/>
        <dsp:cNvSpPr/>
      </dsp:nvSpPr>
      <dsp:spPr>
        <a:xfrm rot="10800000">
          <a:off x="1296971" y="3528393"/>
          <a:ext cx="7051970" cy="140332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619" tIns="121920" rIns="227584" bIns="121920" numCol="1" spcCol="1270" anchor="ctr" anchorCtr="0">
          <a:noAutofit/>
        </a:bodyPr>
        <a:lstStyle/>
        <a:p>
          <a:pPr lvl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Моноблоки  студентов</a:t>
          </a:r>
          <a:endParaRPr lang="ru-RU" sz="3200" kern="1200" dirty="0"/>
        </a:p>
      </dsp:txBody>
      <dsp:txXfrm rot="10800000">
        <a:off x="1647803" y="3528393"/>
        <a:ext cx="6701138" cy="1403329"/>
      </dsp:txXfrm>
    </dsp:sp>
    <dsp:sp modelId="{FA69D977-492D-4CE9-ABB3-86A45D0A11BC}">
      <dsp:nvSpPr>
        <dsp:cNvPr id="0" name=""/>
        <dsp:cNvSpPr/>
      </dsp:nvSpPr>
      <dsp:spPr>
        <a:xfrm>
          <a:off x="847" y="2736304"/>
          <a:ext cx="2749314" cy="2749314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709C36-EF1D-4BC3-A37C-D7F46BA28BC4}">
      <dsp:nvSpPr>
        <dsp:cNvPr id="0" name=""/>
        <dsp:cNvSpPr/>
      </dsp:nvSpPr>
      <dsp:spPr>
        <a:xfrm rot="10800000">
          <a:off x="2798536" y="856519"/>
          <a:ext cx="5746238" cy="83542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769" tIns="91440" rIns="170688" bIns="91440" numCol="1" spcCol="1270" anchor="ctr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Лингафонное оборудование «</a:t>
          </a:r>
          <a:r>
            <a:rPr lang="en-US" sz="2400" kern="1200" dirty="0" err="1" smtClean="0"/>
            <a:t>Sonako</a:t>
          </a:r>
          <a:r>
            <a:rPr lang="en-US" sz="2400" kern="1200" dirty="0" smtClean="0"/>
            <a:t> 700</a:t>
          </a:r>
          <a:r>
            <a:rPr lang="ru-RU" sz="2400" kern="1200" dirty="0" smtClean="0"/>
            <a:t>»</a:t>
          </a:r>
          <a:endParaRPr lang="ru-RU" sz="2400" kern="1200" dirty="0"/>
        </a:p>
      </dsp:txBody>
      <dsp:txXfrm rot="10800000">
        <a:off x="3007393" y="856519"/>
        <a:ext cx="5537381" cy="835429"/>
      </dsp:txXfrm>
    </dsp:sp>
    <dsp:sp modelId="{8388E4D4-E270-49E5-96E3-7A78A32892CC}">
      <dsp:nvSpPr>
        <dsp:cNvPr id="0" name=""/>
        <dsp:cNvSpPr/>
      </dsp:nvSpPr>
      <dsp:spPr>
        <a:xfrm>
          <a:off x="811784" y="12959"/>
          <a:ext cx="2545144" cy="256458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EC9426-1142-480A-A46D-BA28B49E8689}">
      <dsp:nvSpPr>
        <dsp:cNvPr id="0" name=""/>
        <dsp:cNvSpPr/>
      </dsp:nvSpPr>
      <dsp:spPr>
        <a:xfrm rot="10800000">
          <a:off x="621099" y="3333971"/>
          <a:ext cx="7566474" cy="85821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769" tIns="106680" rIns="199136" bIns="106680" numCol="1" spcCol="1270" anchor="ctr" anchorCtr="0">
          <a:noAutofit/>
        </a:bodyPr>
        <a:lstStyle/>
        <a:p>
          <a:pPr lvl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Компьютер преподавателя</a:t>
          </a:r>
          <a:endParaRPr lang="ru-RU" sz="2800" kern="1200" dirty="0"/>
        </a:p>
      </dsp:txBody>
      <dsp:txXfrm rot="10800000">
        <a:off x="835653" y="3333971"/>
        <a:ext cx="7351920" cy="858217"/>
      </dsp:txXfrm>
    </dsp:sp>
    <dsp:sp modelId="{98AE9477-B906-4CB3-92DF-DAA25BD7CA18}">
      <dsp:nvSpPr>
        <dsp:cNvPr id="0" name=""/>
        <dsp:cNvSpPr/>
      </dsp:nvSpPr>
      <dsp:spPr>
        <a:xfrm>
          <a:off x="504057" y="2614646"/>
          <a:ext cx="2155661" cy="2297673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BF2F36F-1424-4644-9D2F-ED5A172030FB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1734B6A-C771-440E-B344-239F07D1EE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BF2F36F-1424-4644-9D2F-ED5A172030FB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1734B6A-C771-440E-B344-239F07D1EE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BF2F36F-1424-4644-9D2F-ED5A172030FB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1734B6A-C771-440E-B344-239F07D1EE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BF2F36F-1424-4644-9D2F-ED5A172030FB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1734B6A-C771-440E-B344-239F07D1EE0C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BF2F36F-1424-4644-9D2F-ED5A172030FB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1734B6A-C771-440E-B344-239F07D1EE0C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BF2F36F-1424-4644-9D2F-ED5A172030FB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1734B6A-C771-440E-B344-239F07D1EE0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BF2F36F-1424-4644-9D2F-ED5A172030FB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1734B6A-C771-440E-B344-239F07D1EE0C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BF2F36F-1424-4644-9D2F-ED5A172030FB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1734B6A-C771-440E-B344-239F07D1EE0C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BF2F36F-1424-4644-9D2F-ED5A172030FB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1734B6A-C771-440E-B344-239F07D1EE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4BF2F36F-1424-4644-9D2F-ED5A172030FB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1734B6A-C771-440E-B344-239F07D1EE0C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BF2F36F-1424-4644-9D2F-ED5A172030FB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1734B6A-C771-440E-B344-239F07D1EE0C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4BF2F36F-1424-4644-9D2F-ED5A172030FB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61734B6A-C771-440E-B344-239F07D1EE0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38135" y="1700809"/>
            <a:ext cx="717828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основной профессиональной образовательной программы по специальности 43.02.10 «Туризм» с учетом возможностей мастерской туризма.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67944" y="5373216"/>
            <a:ext cx="503695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u="sng" dirty="0" smtClean="0"/>
              <a:t>Докладчики:</a:t>
            </a:r>
          </a:p>
          <a:p>
            <a:r>
              <a:rPr lang="ru-RU" sz="1400" b="1" dirty="0" smtClean="0"/>
              <a:t>Голикова Е.А</a:t>
            </a:r>
            <a:r>
              <a:rPr lang="ru-RU" sz="1400" b="1" dirty="0" smtClean="0"/>
              <a:t>., </a:t>
            </a:r>
            <a:r>
              <a:rPr lang="ru-RU" sz="1400" dirty="0">
                <a:solidFill>
                  <a:prstClr val="black"/>
                </a:solidFill>
              </a:rPr>
              <a:t>преподаватель английского языка</a:t>
            </a:r>
            <a:endParaRPr lang="ru-RU" sz="1400" dirty="0" smtClean="0"/>
          </a:p>
          <a:p>
            <a:r>
              <a:rPr lang="ru-RU" sz="1400" b="1" dirty="0" smtClean="0"/>
              <a:t>Сокольникова </a:t>
            </a:r>
            <a:r>
              <a:rPr lang="ru-RU" sz="1400" b="1" dirty="0" smtClean="0"/>
              <a:t>Л.Г., </a:t>
            </a:r>
            <a:r>
              <a:rPr lang="ru-RU" sz="1400" dirty="0">
                <a:solidFill>
                  <a:prstClr val="black"/>
                </a:solidFill>
              </a:rPr>
              <a:t>преподаватель английского </a:t>
            </a:r>
            <a:r>
              <a:rPr lang="ru-RU" sz="1400" dirty="0" smtClean="0">
                <a:solidFill>
                  <a:prstClr val="black"/>
                </a:solidFill>
              </a:rPr>
              <a:t>языка</a:t>
            </a:r>
          </a:p>
          <a:p>
            <a:r>
              <a:rPr lang="ru-RU" sz="1400" dirty="0" smtClean="0">
                <a:solidFill>
                  <a:prstClr val="black"/>
                </a:solidFill>
              </a:rPr>
              <a:t>высшей </a:t>
            </a:r>
            <a:r>
              <a:rPr lang="ru-RU" sz="1400" dirty="0">
                <a:solidFill>
                  <a:prstClr val="black"/>
                </a:solidFill>
              </a:rPr>
              <a:t>квалификационной категории</a:t>
            </a:r>
            <a:endParaRPr lang="ru-RU" sz="1400" dirty="0" smtClean="0"/>
          </a:p>
          <a:p>
            <a:endParaRPr lang="ru-RU" sz="1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39"/>
            <a:ext cx="5616624" cy="14243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71917" y="439152"/>
            <a:ext cx="61959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/>
              <a:t>Государственное автономное профессиональное образовательное</a:t>
            </a:r>
          </a:p>
          <a:p>
            <a:pPr algn="ctr"/>
            <a:r>
              <a:rPr lang="ru-RU" sz="1400" b="1" dirty="0"/>
              <a:t>учреждение Новосибирской области</a:t>
            </a:r>
          </a:p>
          <a:p>
            <a:pPr algn="ctr"/>
            <a:r>
              <a:rPr lang="ru-RU" sz="1400" b="1" dirty="0"/>
              <a:t>«Новосибирский колледж </a:t>
            </a:r>
            <a:r>
              <a:rPr lang="ru-RU" sz="1400" b="1" dirty="0" smtClean="0"/>
              <a:t>легкой </a:t>
            </a:r>
            <a:r>
              <a:rPr lang="ru-RU" sz="1400" b="1" dirty="0"/>
              <a:t>промышленности и сервиса»</a:t>
            </a:r>
          </a:p>
          <a:p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314744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40" y="548680"/>
            <a:ext cx="3363864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трелка влево 5"/>
          <p:cNvSpPr/>
          <p:nvPr/>
        </p:nvSpPr>
        <p:spPr>
          <a:xfrm>
            <a:off x="3923928" y="1458492"/>
            <a:ext cx="3642704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Работа в малой группе</a:t>
            </a:r>
            <a:endParaRPr lang="ru-RU" dirty="0"/>
          </a:p>
        </p:txBody>
      </p:sp>
      <p:sp>
        <p:nvSpPr>
          <p:cNvPr id="9" name="Стрелка вправо 8"/>
          <p:cNvSpPr/>
          <p:nvPr/>
        </p:nvSpPr>
        <p:spPr>
          <a:xfrm>
            <a:off x="827584" y="4509120"/>
            <a:ext cx="3528392" cy="5629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Индивидуальная работа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80928"/>
            <a:ext cx="3168352" cy="38164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082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6889419"/>
              </p:ext>
            </p:extLst>
          </p:nvPr>
        </p:nvGraphicFramePr>
        <p:xfrm>
          <a:off x="467545" y="1412776"/>
          <a:ext cx="8136904" cy="49194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61413"/>
                <a:gridCol w="2729641"/>
                <a:gridCol w="2745850"/>
              </a:tblGrid>
              <a:tr h="2041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</a:rPr>
                        <a:t>Места к посещению</a:t>
                      </a:r>
                      <a:endParaRPr lang="ru-RU" sz="1400" kern="50" dirty="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3274" marR="32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</a:rPr>
                        <a:t>Сегмент  - молодая семья с ребёнком 5 лет</a:t>
                      </a:r>
                      <a:endParaRPr lang="ru-RU" sz="1400" kern="50" dirty="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3274" marR="32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</a:rPr>
                        <a:t>Сегмент — пожилые туристы </a:t>
                      </a:r>
                      <a:endParaRPr lang="ru-RU" sz="1400" kern="50" dirty="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3274" marR="3274" marT="0" marB="0"/>
                </a:tc>
              </a:tr>
              <a:tr h="2552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</a:rPr>
                        <a:t>Description of location, address, features</a:t>
                      </a:r>
                      <a:endParaRPr lang="ru-RU" sz="1200" kern="5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Описание месторасположения</a:t>
                      </a:r>
                      <a:r>
                        <a:rPr lang="en-US" sz="1200" kern="50" dirty="0">
                          <a:effectLst/>
                        </a:rPr>
                        <a:t>, </a:t>
                      </a:r>
                      <a:r>
                        <a:rPr lang="ru-RU" sz="1200" kern="50" dirty="0">
                          <a:effectLst/>
                        </a:rPr>
                        <a:t>адрес</a:t>
                      </a:r>
                      <a:r>
                        <a:rPr lang="en-US" sz="1200" kern="50" dirty="0">
                          <a:effectLst/>
                        </a:rPr>
                        <a:t>, </a:t>
                      </a:r>
                      <a:r>
                        <a:rPr lang="ru-RU" sz="1200" kern="50" dirty="0">
                          <a:effectLst/>
                        </a:rPr>
                        <a:t>особенности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</a:rPr>
                        <a:t> </a:t>
                      </a:r>
                      <a:endParaRPr lang="ru-RU" sz="1200" kern="5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</a:rPr>
                        <a:t>How to get to this place</a:t>
                      </a:r>
                      <a:endParaRPr lang="ru-RU" sz="1200" kern="5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Каким путем можно </a:t>
                      </a:r>
                      <a:r>
                        <a:rPr lang="ru-RU" sz="1200" kern="50" dirty="0" smtClean="0">
                          <a:effectLst/>
                        </a:rPr>
                        <a:t>добраться</a:t>
                      </a:r>
                      <a:endParaRPr lang="ru-RU" sz="1200" kern="5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</a:rPr>
                        <a:t> </a:t>
                      </a:r>
                      <a:endParaRPr lang="ru-RU" sz="1200" kern="5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</a:rPr>
                        <a:t>Ticket fee, cost of transportation</a:t>
                      </a:r>
                      <a:endParaRPr lang="ru-RU" sz="1200" kern="5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Стоимость проезда: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</a:rPr>
                        <a:t> </a:t>
                      </a:r>
                      <a:endParaRPr lang="ru-RU" sz="1200" kern="5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</a:rPr>
                        <a:t>Recommendations for meals</a:t>
                      </a:r>
                      <a:endParaRPr lang="ru-RU" sz="1200" kern="5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Рекомендации по </a:t>
                      </a:r>
                      <a:r>
                        <a:rPr lang="ru-RU" sz="1200" kern="50" dirty="0" smtClean="0">
                          <a:effectLst/>
                        </a:rPr>
                        <a:t>обеду</a:t>
                      </a:r>
                      <a:endParaRPr lang="ru-RU" sz="1200" kern="5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 </a:t>
                      </a:r>
                    </a:p>
                  </a:txBody>
                  <a:tcPr marL="3274" marR="327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600" kern="50" dirty="0">
                          <a:effectLst/>
                        </a:rPr>
                        <a:t> </a:t>
                      </a:r>
                      <a:endParaRPr lang="ru-RU" sz="600" kern="50" dirty="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3274" marR="327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kern="50">
                          <a:effectLst/>
                        </a:rPr>
                        <a:t> </a:t>
                      </a:r>
                      <a:endParaRPr lang="ru-RU" sz="600" kern="5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3274" marR="3274" marT="0" marB="0"/>
                </a:tc>
              </a:tr>
              <a:tr h="4693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</a:rPr>
                        <a:t>Smalltalk</a:t>
                      </a:r>
                      <a:r>
                        <a:rPr lang="ru-RU" sz="1200" kern="50" dirty="0">
                          <a:effectLst/>
                        </a:rPr>
                        <a:t> (диалог с гостем для поддержания беседы) </a:t>
                      </a:r>
                    </a:p>
                  </a:txBody>
                  <a:tcPr marL="3274" marR="327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600" kern="50">
                          <a:effectLst/>
                        </a:rPr>
                        <a:t> </a:t>
                      </a:r>
                      <a:endParaRPr lang="ru-RU" sz="600" kern="5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3274" marR="327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kern="50">
                          <a:effectLst/>
                        </a:rPr>
                        <a:t> </a:t>
                      </a:r>
                      <a:endParaRPr lang="ru-RU" sz="600" kern="5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3274" marR="3274" marT="0" marB="0"/>
                </a:tc>
              </a:tr>
              <a:tr h="13271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</a:rPr>
                        <a:t> </a:t>
                      </a:r>
                      <a:endParaRPr lang="ru-RU" sz="1200" kern="5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</a:rPr>
                        <a:t>Reservation and offering extra hotel services</a:t>
                      </a:r>
                      <a:endParaRPr lang="ru-RU" sz="1200" kern="5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Бронирование и продажа дополнительных услуг отеля (2-3 услуги)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</a:rPr>
                        <a:t>Reservation and offering extra hotel </a:t>
                      </a:r>
                      <a:r>
                        <a:rPr lang="en-US" sz="1200" kern="50" dirty="0" smtClean="0">
                          <a:effectLst/>
                        </a:rPr>
                        <a:t>services</a:t>
                      </a:r>
                      <a:endParaRPr lang="ru-RU" sz="1200" kern="50" dirty="0">
                        <a:effectLst/>
                      </a:endParaRPr>
                    </a:p>
                  </a:txBody>
                  <a:tcPr marL="3274" marR="327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600" kern="50" dirty="0">
                          <a:effectLst/>
                        </a:rPr>
                        <a:t> </a:t>
                      </a:r>
                      <a:endParaRPr lang="ru-RU" sz="600" kern="50" dirty="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3274" marR="327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600" kern="50" dirty="0">
                          <a:effectLst/>
                        </a:rPr>
                        <a:t> </a:t>
                      </a:r>
                      <a:endParaRPr lang="ru-RU" sz="600" kern="5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600" kern="50" dirty="0">
                          <a:effectLst/>
                        </a:rPr>
                        <a:t> </a:t>
                      </a:r>
                      <a:endParaRPr lang="ru-RU" sz="600" kern="5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600" kern="50" dirty="0">
                          <a:effectLst/>
                        </a:rPr>
                        <a:t> </a:t>
                      </a:r>
                      <a:endParaRPr lang="ru-RU" sz="600" kern="5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600" kern="50" dirty="0">
                          <a:effectLst/>
                        </a:rPr>
                        <a:t> </a:t>
                      </a:r>
                      <a:endParaRPr lang="ru-RU" sz="600" kern="5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600" kern="50" dirty="0">
                          <a:effectLst/>
                        </a:rPr>
                        <a:t> </a:t>
                      </a:r>
                      <a:endParaRPr lang="ru-RU" sz="600" kern="5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600" kern="50" dirty="0">
                          <a:effectLst/>
                        </a:rPr>
                        <a:t> </a:t>
                      </a:r>
                      <a:endParaRPr lang="ru-RU" sz="600" kern="5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600" kern="50" dirty="0">
                          <a:effectLst/>
                        </a:rPr>
                        <a:t> </a:t>
                      </a:r>
                      <a:endParaRPr lang="ru-RU" sz="600" kern="5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600" kern="50" dirty="0">
                          <a:effectLst/>
                        </a:rPr>
                        <a:t> </a:t>
                      </a:r>
                      <a:endParaRPr lang="ru-RU" sz="600" kern="5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600" kern="50" dirty="0">
                          <a:effectLst/>
                        </a:rPr>
                        <a:t> </a:t>
                      </a:r>
                      <a:endParaRPr lang="ru-RU" sz="600" kern="5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600" kern="50" dirty="0">
                          <a:effectLst/>
                        </a:rPr>
                        <a:t> </a:t>
                      </a:r>
                      <a:endParaRPr lang="ru-RU" sz="600" kern="5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600" kern="50" dirty="0">
                          <a:effectLst/>
                        </a:rPr>
                        <a:t> </a:t>
                      </a:r>
                      <a:endParaRPr lang="ru-RU" sz="600" kern="5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600" kern="50" dirty="0">
                          <a:effectLst/>
                        </a:rPr>
                        <a:t> </a:t>
                      </a:r>
                      <a:endParaRPr lang="ru-RU" sz="600" kern="5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600" kern="50" dirty="0">
                          <a:effectLst/>
                        </a:rPr>
                        <a:t> </a:t>
                      </a:r>
                      <a:endParaRPr lang="ru-RU" sz="600" kern="50" dirty="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3274" marR="3274" marT="0" marB="0"/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6889" y="190381"/>
            <a:ext cx="903649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ndale Sans UI" charset="0"/>
                <a:cs typeface="Times New Roman" pitchFamily="18" charset="0"/>
              </a:rPr>
              <a:t>Организация досуговой деятельности гостей отеля </a:t>
            </a:r>
            <a:r>
              <a:rPr kumimoji="0" lang="en-US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ndale Sans UI" charset="0"/>
                <a:cs typeface="Times New Roman" pitchFamily="18" charset="0"/>
              </a:rPr>
              <a:t> </a:t>
            </a:r>
            <a:r>
              <a:rPr kumimoji="0" lang="en-US" altLang="ru-RU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ndale Sans UI" charset="0"/>
                <a:cs typeface="Times New Roman" pitchFamily="18" charset="0"/>
              </a:rPr>
              <a:t>Abnicum</a:t>
            </a: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ndale Sans UI" charset="0"/>
                <a:cs typeface="Times New Roman" pitchFamily="18" charset="0"/>
              </a:rPr>
              <a:t>в процессе проживания в г.</a:t>
            </a:r>
            <a:r>
              <a:rPr kumimoji="0" lang="en-US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ndale Sans UI" charset="0"/>
                <a:cs typeface="Times New Roman" pitchFamily="18" charset="0"/>
              </a:rPr>
              <a:t> </a:t>
            </a: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ndale Sans UI" charset="0"/>
                <a:cs typeface="Times New Roman" pitchFamily="18" charset="0"/>
              </a:rPr>
              <a:t>Новосибирске</a:t>
            </a: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ndale Sans UI" charset="0"/>
                <a:cs typeface="Times New Roman" pitchFamily="18" charset="0"/>
              </a:rPr>
              <a:t>Предложение услуги — посещение загородных мест</a:t>
            </a: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59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00691" y="0"/>
            <a:ext cx="4341253" cy="107721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ru-RU" sz="32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ru-RU" sz="3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проектная работа</a:t>
            </a:r>
            <a:endParaRPr lang="ru-RU" sz="32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07704" y="24208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884432"/>
            <a:ext cx="3736579" cy="28699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983" y="1446205"/>
            <a:ext cx="4293053" cy="24148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29" y="1396940"/>
            <a:ext cx="3715412" cy="27865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4885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3608" y="404664"/>
            <a:ext cx="7848872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Туристско</a:t>
            </a:r>
            <a:r>
              <a:rPr lang="ru-RU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-рекреационные ресурсы России</a:t>
            </a:r>
            <a:endParaRPr lang="ru-RU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4113076"/>
            <a:ext cx="3960441" cy="26282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990" y="4113076"/>
            <a:ext cx="4264474" cy="26282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358771"/>
            <a:ext cx="4864540" cy="27134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275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692696"/>
            <a:ext cx="7056784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Разработка экскурсионной </a:t>
            </a:r>
            <a:endParaRPr lang="en-US" sz="24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программы и туров</a:t>
            </a:r>
            <a:endParaRPr lang="ru-RU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844824"/>
            <a:ext cx="5688632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5539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712"/>
            <a:ext cx="7819364" cy="52129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76120" y="395260"/>
            <a:ext cx="532229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Выпускники колледжа в отелях города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541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58114" y="343200"/>
            <a:ext cx="4496744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ОРГАНИЗАЦИ</a:t>
            </a:r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Я</a:t>
            </a:r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ПИТАНИ</a:t>
            </a:r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Я</a:t>
            </a:r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ТУРИСТОВ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027" name="Picture 3" descr="C:\Users\tutor\Desktop\Photo\IMG_E30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12496"/>
            <a:ext cx="3419744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tutor\Desktop\Photo\IMG_E30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501008"/>
            <a:ext cx="3384376" cy="2903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tutor\Desktop\Photo\IMG_E30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409" y="842414"/>
            <a:ext cx="3665493" cy="30460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382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652046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Открытые мероприятия по окончанию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учебно</a:t>
            </a:r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- методического года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12" y="1328206"/>
            <a:ext cx="3544015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328206"/>
            <a:ext cx="3600400" cy="2316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526" y="3573016"/>
            <a:ext cx="3756939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9632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24744"/>
            <a:ext cx="4027803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052737"/>
            <a:ext cx="2859782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694" y="3140968"/>
            <a:ext cx="2643482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39552" y="260648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Открытые мероприятия по окончанию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учебно</a:t>
            </a:r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- методического года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532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7744" y="548680"/>
            <a:ext cx="4104456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Вывод:</a:t>
            </a:r>
            <a:endParaRPr lang="ru-RU" sz="32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1730" y="1916832"/>
            <a:ext cx="835292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В результате оснащения кабинета современным оборудованием, </a:t>
            </a:r>
            <a:endParaRPr lang="ru-RU" i="1" dirty="0" smtClean="0"/>
          </a:p>
          <a:p>
            <a:r>
              <a:rPr lang="ru-RU" i="1" dirty="0" smtClean="0"/>
              <a:t>1) повысился </a:t>
            </a:r>
            <a:r>
              <a:rPr lang="ru-RU" i="1" dirty="0"/>
              <a:t>интерес студентов к учебе и их профессиональному </a:t>
            </a:r>
            <a:r>
              <a:rPr lang="ru-RU" i="1" dirty="0" smtClean="0"/>
              <a:t>обучению;</a:t>
            </a:r>
          </a:p>
          <a:p>
            <a:r>
              <a:rPr lang="ru-RU" dirty="0" smtClean="0"/>
              <a:t> 2) ра</a:t>
            </a:r>
            <a:r>
              <a:rPr lang="ru-RU" i="1" dirty="0" smtClean="0"/>
              <a:t>сширились технические </a:t>
            </a:r>
            <a:r>
              <a:rPr lang="ru-RU" i="1" dirty="0"/>
              <a:t>возможности для изучения английского </a:t>
            </a:r>
            <a:r>
              <a:rPr lang="ru-RU" i="1" dirty="0" smtClean="0"/>
              <a:t>языка;</a:t>
            </a:r>
          </a:p>
          <a:p>
            <a:r>
              <a:rPr lang="ru-RU" i="1" dirty="0" smtClean="0"/>
              <a:t>3) занятия стали более мобильными </a:t>
            </a:r>
            <a:r>
              <a:rPr lang="ru-RU" i="1" dirty="0"/>
              <a:t>и </a:t>
            </a:r>
            <a:r>
              <a:rPr lang="ru-RU" i="1" dirty="0" smtClean="0"/>
              <a:t>информативными;</a:t>
            </a:r>
          </a:p>
          <a:p>
            <a:r>
              <a:rPr lang="ru-RU" i="1" dirty="0" smtClean="0"/>
              <a:t>4)  появились дополнительные возможности для формирования профессиональных компетенций </a:t>
            </a:r>
            <a:r>
              <a:rPr lang="ru-RU" i="1" dirty="0"/>
              <a:t>студентов и </a:t>
            </a:r>
            <a:r>
              <a:rPr lang="ru-RU" i="1" dirty="0" smtClean="0"/>
              <a:t>адаптации </a:t>
            </a:r>
            <a:r>
              <a:rPr lang="ru-RU" i="1" dirty="0"/>
              <a:t>их знания к реальной ситуации на рабочем </a:t>
            </a:r>
            <a:r>
              <a:rPr lang="ru-RU" i="1" dirty="0" smtClean="0"/>
              <a:t>месте</a:t>
            </a:r>
            <a:r>
              <a:rPr lang="ru-RU" i="1" dirty="0"/>
              <a:t>;</a:t>
            </a:r>
            <a:endParaRPr lang="ru-RU" i="1" dirty="0" smtClean="0"/>
          </a:p>
          <a:p>
            <a:r>
              <a:rPr lang="ru-RU" i="1" dirty="0" smtClean="0"/>
              <a:t>5) качественная успеваемость обучающихся повысился примерно на 10%.</a:t>
            </a:r>
            <a:endParaRPr lang="ru-RU" dirty="0"/>
          </a:p>
          <a:p>
            <a:r>
              <a:rPr lang="ru-RU" dirty="0" smtClean="0"/>
              <a:t> </a:t>
            </a:r>
          </a:p>
          <a:p>
            <a:endParaRPr lang="ru-RU" dirty="0"/>
          </a:p>
        </p:txBody>
      </p:sp>
      <p:pic>
        <p:nvPicPr>
          <p:cNvPr id="4098" name="Picture 2" descr="C:\Program Files (x86)\Microsoft Office\MEDIA\CAGCAT10\j0217698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32656"/>
            <a:ext cx="1944216" cy="16934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29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562" y="2924944"/>
            <a:ext cx="3530925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3387419" cy="3684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203848" y="980728"/>
            <a:ext cx="5857261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Фойе </a:t>
            </a:r>
          </a:p>
          <a:p>
            <a:pPr algn="ctr"/>
            <a:r>
              <a:rPr lang="ru-RU" sz="3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мастерской туризма</a:t>
            </a:r>
            <a:endParaRPr lang="ru-RU" sz="3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1" name="Picture 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924944"/>
            <a:ext cx="3309835" cy="3717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135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01" y="692696"/>
            <a:ext cx="8079398" cy="475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479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8612" y="260648"/>
            <a:ext cx="7645043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Оборудование</a:t>
            </a:r>
            <a:r>
              <a:rPr lang="ru-RU" sz="3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3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лаборатории</a:t>
            </a:r>
            <a:r>
              <a:rPr lang="ru-RU" sz="3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:</a:t>
            </a:r>
            <a:endParaRPr lang="ru-RU" sz="32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58231413"/>
              </p:ext>
            </p:extLst>
          </p:nvPr>
        </p:nvGraphicFramePr>
        <p:xfrm>
          <a:off x="178664" y="908720"/>
          <a:ext cx="8424936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1815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034622371"/>
              </p:ext>
            </p:extLst>
          </p:nvPr>
        </p:nvGraphicFramePr>
        <p:xfrm>
          <a:off x="323528" y="548680"/>
          <a:ext cx="8640960" cy="4912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5638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82230" y="100420"/>
            <a:ext cx="9208614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Требования к результатам освоения дисциплины</a:t>
            </a:r>
          </a:p>
          <a:p>
            <a:pPr algn="ctr">
              <a:lnSpc>
                <a:spcPct val="150000"/>
              </a:lnSpc>
            </a:pPr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«Иностранный язык </a:t>
            </a:r>
          </a:p>
          <a:p>
            <a:pPr algn="ctr">
              <a:lnSpc>
                <a:spcPct val="150000"/>
              </a:lnSpc>
            </a:pPr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в сфере профессиональной коммуникации»: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2342" y="1412776"/>
            <a:ext cx="662473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Уметь</a:t>
            </a:r>
            <a:r>
              <a:rPr lang="ru-RU" sz="1600" b="1" dirty="0"/>
              <a:t>:</a:t>
            </a:r>
            <a:endParaRPr lang="ru-RU" sz="1600" dirty="0"/>
          </a:p>
          <a:p>
            <a:r>
              <a:rPr lang="ru-RU" sz="1600" dirty="0"/>
              <a:t>-вести беседу (диалог, переговоры) </a:t>
            </a:r>
            <a:endParaRPr lang="ru-RU" sz="1600" dirty="0" smtClean="0"/>
          </a:p>
          <a:p>
            <a:r>
              <a:rPr lang="ru-RU" sz="1600" dirty="0" smtClean="0"/>
              <a:t>-высказываться по </a:t>
            </a:r>
            <a:r>
              <a:rPr lang="ru-RU" sz="1600" dirty="0"/>
              <a:t>профессиональной тематике </a:t>
            </a:r>
            <a:endParaRPr lang="ru-RU" sz="1600" dirty="0" smtClean="0"/>
          </a:p>
          <a:p>
            <a:r>
              <a:rPr lang="ru-RU" sz="1600" dirty="0"/>
              <a:t>-</a:t>
            </a:r>
            <a:r>
              <a:rPr lang="ru-RU" sz="1600" dirty="0" smtClean="0"/>
              <a:t>вести </a:t>
            </a:r>
            <a:r>
              <a:rPr lang="ru-RU" sz="1600" dirty="0"/>
              <a:t>деловую переписку на иностранном </a:t>
            </a:r>
            <a:r>
              <a:rPr lang="ru-RU" sz="1600" dirty="0" smtClean="0"/>
              <a:t>языке</a:t>
            </a:r>
            <a:endParaRPr lang="ru-RU" sz="1600" dirty="0"/>
          </a:p>
          <a:p>
            <a:r>
              <a:rPr lang="ru-RU" sz="1600" dirty="0"/>
              <a:t>-составлять и оформлять рабочую </a:t>
            </a:r>
            <a:r>
              <a:rPr lang="ru-RU" sz="1600" dirty="0" smtClean="0"/>
              <a:t>документацию</a:t>
            </a:r>
            <a:endParaRPr lang="ru-RU" sz="1600" dirty="0"/>
          </a:p>
          <a:p>
            <a:r>
              <a:rPr lang="ru-RU" sz="1600" dirty="0"/>
              <a:t>-составлять тексты рекламных объявлений на иностранном </a:t>
            </a:r>
            <a:r>
              <a:rPr lang="ru-RU" sz="1600" dirty="0" smtClean="0"/>
              <a:t>языке</a:t>
            </a:r>
            <a:endParaRPr lang="ru-RU" sz="1600" dirty="0"/>
          </a:p>
          <a:p>
            <a:r>
              <a:rPr lang="ru-RU" sz="1600" dirty="0" smtClean="0"/>
              <a:t>-профессионально </a:t>
            </a:r>
            <a:r>
              <a:rPr lang="ru-RU" sz="1600" dirty="0"/>
              <a:t>пользоваться словарями, справочниками и другими источниками </a:t>
            </a:r>
            <a:r>
              <a:rPr lang="ru-RU" sz="1600" dirty="0" smtClean="0"/>
              <a:t>информации</a:t>
            </a:r>
            <a:endParaRPr lang="ru-RU" sz="1600" dirty="0"/>
          </a:p>
          <a:p>
            <a:r>
              <a:rPr lang="ru-RU" sz="1600" dirty="0"/>
              <a:t>-пользоваться современными компьютерными переводческими </a:t>
            </a:r>
            <a:r>
              <a:rPr lang="ru-RU" sz="1600" dirty="0" smtClean="0"/>
              <a:t>программами</a:t>
            </a:r>
            <a:endParaRPr lang="ru-RU" sz="1600" dirty="0"/>
          </a:p>
          <a:p>
            <a:r>
              <a:rPr lang="ru-RU" sz="1600" dirty="0"/>
              <a:t>-делать письменный перевод информации профессионального </a:t>
            </a:r>
            <a:r>
              <a:rPr lang="ru-RU" sz="1600" dirty="0" smtClean="0"/>
              <a:t>характера</a:t>
            </a:r>
          </a:p>
          <a:p>
            <a:endParaRPr lang="ru-RU" sz="1600" dirty="0" smtClean="0"/>
          </a:p>
          <a:p>
            <a:r>
              <a:rPr lang="ru-RU" sz="1600" b="1" dirty="0"/>
              <a:t>Знать</a:t>
            </a:r>
            <a:r>
              <a:rPr lang="ru-RU" sz="1600" dirty="0"/>
              <a:t>:</a:t>
            </a:r>
          </a:p>
          <a:p>
            <a:r>
              <a:rPr lang="ru-RU" sz="1600" dirty="0"/>
              <a:t>-лексический </a:t>
            </a:r>
            <a:r>
              <a:rPr lang="ru-RU" sz="1600" dirty="0" smtClean="0"/>
              <a:t>и </a:t>
            </a:r>
            <a:r>
              <a:rPr lang="ru-RU" sz="1600" dirty="0"/>
              <a:t>грамматический </a:t>
            </a:r>
            <a:r>
              <a:rPr lang="ru-RU" sz="1600" dirty="0" smtClean="0"/>
              <a:t>минимум (2500-2900 </a:t>
            </a:r>
            <a:r>
              <a:rPr lang="ru-RU" sz="1600" dirty="0" err="1" smtClean="0"/>
              <a:t>л.е</a:t>
            </a:r>
            <a:endParaRPr lang="ru-RU" sz="1600" dirty="0" smtClean="0"/>
          </a:p>
          <a:p>
            <a:r>
              <a:rPr lang="ru-RU" sz="1600" dirty="0" smtClean="0"/>
              <a:t>-правила </a:t>
            </a:r>
            <a:r>
              <a:rPr lang="ru-RU" sz="1600" dirty="0"/>
              <a:t>ведения деловой переписки, особенности стиля и языка деловых </a:t>
            </a:r>
            <a:r>
              <a:rPr lang="ru-RU" sz="1600" dirty="0" smtClean="0"/>
              <a:t>писем</a:t>
            </a:r>
          </a:p>
          <a:p>
            <a:r>
              <a:rPr lang="ru-RU" sz="1600" dirty="0" smtClean="0"/>
              <a:t>-правила </a:t>
            </a:r>
            <a:r>
              <a:rPr lang="ru-RU" sz="1600" dirty="0"/>
              <a:t>пользования электронными </a:t>
            </a:r>
            <a:r>
              <a:rPr lang="ru-RU" sz="1600" dirty="0" smtClean="0"/>
              <a:t>словарями</a:t>
            </a:r>
            <a:endParaRPr lang="ru-RU" sz="1600" dirty="0"/>
          </a:p>
          <a:p>
            <a:endParaRPr lang="ru-RU" sz="1600" dirty="0"/>
          </a:p>
        </p:txBody>
      </p:sp>
      <p:pic>
        <p:nvPicPr>
          <p:cNvPr id="1026" name="Picture 2" descr="C:\Program Files (x86)\Microsoft Office\MEDIA\CAGCAT10\j0299125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319" y="4869160"/>
            <a:ext cx="1100023" cy="180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80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1606" y="548680"/>
            <a:ext cx="8350363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Темы профессиональной образовательной программы: </a:t>
            </a:r>
            <a:endParaRPr lang="ru-RU" sz="2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1556792"/>
            <a:ext cx="572412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/>
              <a:t>Сферы деятельности в индустрии гостеприимства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/>
              <a:t>Основы менеджмента в современном международном туризме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/>
              <a:t>Экскурсионное и транспортное обслуживание туристов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/>
              <a:t>Организация питания туристов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/>
              <a:t>Туризм и этнография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/>
              <a:t>Разработка туристического маршрута</a:t>
            </a:r>
          </a:p>
        </p:txBody>
      </p:sp>
      <p:pic>
        <p:nvPicPr>
          <p:cNvPr id="2050" name="Picture 2" descr="C:\Program Files (x86)\Microsoft Office\MEDIA\CAGCAT10\j0293234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24744"/>
            <a:ext cx="1224136" cy="1050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Program Files (x86)\Microsoft Office\MEDIA\CAGCAT10\j0292152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259" y="4725144"/>
            <a:ext cx="1538935" cy="18260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C:\Program Files (x86)\Microsoft Office\MEDIA\CAGCAT10\j0195534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806" y="1412776"/>
            <a:ext cx="1475842" cy="18178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145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548680"/>
            <a:ext cx="6984776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Учебные пособия</a:t>
            </a:r>
            <a:endParaRPr lang="ru-RU" sz="32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573016"/>
            <a:ext cx="4158075" cy="2893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48" y="1268760"/>
            <a:ext cx="4220743" cy="2664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800851" y="1268760"/>
            <a:ext cx="367240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Robin Walker &amp;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Keth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Harding “Tourism”- Oxford English for careers (1,2,3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книги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Iwonna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Dubricka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&amp;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Margareet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O’Keeffe “English for International Tourism”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67544" y="4342620"/>
            <a:ext cx="367240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Trish Stott &amp; Rod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Revell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“Highly Recommended English for hotel catering English” (1,2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книги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издательств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ExpressPublishing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792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548680"/>
            <a:ext cx="7920880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Методы и формы работы с иноязычным материалом:</a:t>
            </a:r>
            <a:endParaRPr lang="ru-RU" sz="32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67288"/>
            <a:ext cx="3871979" cy="2543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572000" y="2492896"/>
            <a:ext cx="151216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endParaRPr lang="ru-RU" dirty="0"/>
          </a:p>
        </p:txBody>
      </p:sp>
      <p:sp>
        <p:nvSpPr>
          <p:cNvPr id="7" name="Стрелка влево 6"/>
          <p:cNvSpPr/>
          <p:nvPr/>
        </p:nvSpPr>
        <p:spPr>
          <a:xfrm>
            <a:off x="4241664" y="2862228"/>
            <a:ext cx="3642704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Работа в общей группе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652" y="4005064"/>
            <a:ext cx="3611893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Стрелка вправо 8"/>
          <p:cNvSpPr/>
          <p:nvPr/>
        </p:nvSpPr>
        <p:spPr>
          <a:xfrm>
            <a:off x="1115616" y="5157192"/>
            <a:ext cx="4032448" cy="5629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Банк информации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91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314</TotalTime>
  <Words>431</Words>
  <Application>Microsoft Office PowerPoint</Application>
  <PresentationFormat>Экран (4:3)</PresentationFormat>
  <Paragraphs>106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Открытая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щз9з0щка78969</dc:title>
  <dc:creator>tutor</dc:creator>
  <cp:lastModifiedBy>Пользователь Windows</cp:lastModifiedBy>
  <cp:revision>30</cp:revision>
  <dcterms:created xsi:type="dcterms:W3CDTF">2022-04-22T04:53:08Z</dcterms:created>
  <dcterms:modified xsi:type="dcterms:W3CDTF">2022-04-26T05:52:38Z</dcterms:modified>
</cp:coreProperties>
</file>