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</p:sldIdLst>
  <p:sldSz cy="6858000" cx="12192000"/>
  <p:notesSz cx="6735750" cy="98663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19413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14763" y="0"/>
            <a:ext cx="2919412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409575" y="1233488"/>
            <a:ext cx="5916613" cy="3328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73100" y="4748213"/>
            <a:ext cx="5389563" cy="38846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371013"/>
            <a:ext cx="2919413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73100" y="4748213"/>
            <a:ext cx="5389563" cy="38846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409575" y="1233488"/>
            <a:ext cx="5916613" cy="3328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/>
          <p:nvPr>
            <p:ph idx="1" type="body"/>
          </p:nvPr>
        </p:nvSpPr>
        <p:spPr>
          <a:xfrm>
            <a:off x="673100" y="4748213"/>
            <a:ext cx="5389563" cy="38846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7" name="Google Shape;97;p2:notes"/>
          <p:cNvSpPr/>
          <p:nvPr>
            <p:ph idx="2" type="sldImg"/>
          </p:nvPr>
        </p:nvSpPr>
        <p:spPr>
          <a:xfrm>
            <a:off x="409575" y="1233488"/>
            <a:ext cx="5916613" cy="3328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/>
          <p:nvPr>
            <p:ph idx="1" type="body"/>
          </p:nvPr>
        </p:nvSpPr>
        <p:spPr>
          <a:xfrm>
            <a:off x="673100" y="4748213"/>
            <a:ext cx="5389563" cy="38846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6" name="Google Shape;106;p3:notes"/>
          <p:cNvSpPr/>
          <p:nvPr>
            <p:ph idx="2" type="sldImg"/>
          </p:nvPr>
        </p:nvSpPr>
        <p:spPr>
          <a:xfrm>
            <a:off x="409575" y="1233488"/>
            <a:ext cx="5916613" cy="3328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 txBox="1"/>
          <p:nvPr>
            <p:ph idx="1" type="body"/>
          </p:nvPr>
        </p:nvSpPr>
        <p:spPr>
          <a:xfrm>
            <a:off x="673100" y="4748213"/>
            <a:ext cx="5389563" cy="38846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5" name="Google Shape;115;p4:notes"/>
          <p:cNvSpPr/>
          <p:nvPr>
            <p:ph idx="2" type="sldImg"/>
          </p:nvPr>
        </p:nvSpPr>
        <p:spPr>
          <a:xfrm>
            <a:off x="409575" y="1233488"/>
            <a:ext cx="5916613" cy="3328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:notes"/>
          <p:cNvSpPr txBox="1"/>
          <p:nvPr>
            <p:ph idx="1" type="body"/>
          </p:nvPr>
        </p:nvSpPr>
        <p:spPr>
          <a:xfrm>
            <a:off x="673100" y="4748213"/>
            <a:ext cx="5389563" cy="38846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3" name="Google Shape;123;p5:notes"/>
          <p:cNvSpPr/>
          <p:nvPr>
            <p:ph idx="2" type="sldImg"/>
          </p:nvPr>
        </p:nvSpPr>
        <p:spPr>
          <a:xfrm>
            <a:off x="409575" y="1233488"/>
            <a:ext cx="5916613" cy="3328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:notes"/>
          <p:cNvSpPr txBox="1"/>
          <p:nvPr>
            <p:ph idx="1" type="body"/>
          </p:nvPr>
        </p:nvSpPr>
        <p:spPr>
          <a:xfrm>
            <a:off x="673100" y="4748213"/>
            <a:ext cx="5389563" cy="38846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2" name="Google Shape;132;p6:notes"/>
          <p:cNvSpPr/>
          <p:nvPr>
            <p:ph idx="2" type="sldImg"/>
          </p:nvPr>
        </p:nvSpPr>
        <p:spPr>
          <a:xfrm>
            <a:off x="409575" y="1233488"/>
            <a:ext cx="5916613" cy="3328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7:notes"/>
          <p:cNvSpPr txBox="1"/>
          <p:nvPr>
            <p:ph idx="1" type="body"/>
          </p:nvPr>
        </p:nvSpPr>
        <p:spPr>
          <a:xfrm>
            <a:off x="673100" y="4748213"/>
            <a:ext cx="5389563" cy="38846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2" name="Google Shape;142;p7:notes"/>
          <p:cNvSpPr/>
          <p:nvPr>
            <p:ph idx="2" type="sldImg"/>
          </p:nvPr>
        </p:nvSpPr>
        <p:spPr>
          <a:xfrm>
            <a:off x="409575" y="1233488"/>
            <a:ext cx="5916613" cy="3328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8:notes"/>
          <p:cNvSpPr txBox="1"/>
          <p:nvPr>
            <p:ph idx="1" type="body"/>
          </p:nvPr>
        </p:nvSpPr>
        <p:spPr>
          <a:xfrm>
            <a:off x="673100" y="4748213"/>
            <a:ext cx="5389563" cy="38846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1" name="Google Shape;151;p8:notes"/>
          <p:cNvSpPr/>
          <p:nvPr>
            <p:ph idx="2" type="sldImg"/>
          </p:nvPr>
        </p:nvSpPr>
        <p:spPr>
          <a:xfrm>
            <a:off x="409575" y="1233488"/>
            <a:ext cx="5916613" cy="3328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9:notes"/>
          <p:cNvSpPr/>
          <p:nvPr>
            <p:ph idx="2" type="sldImg"/>
          </p:nvPr>
        </p:nvSpPr>
        <p:spPr>
          <a:xfrm>
            <a:off x="409575" y="1233488"/>
            <a:ext cx="5916613" cy="3328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7" name="Google Shape;157;p9:notes"/>
          <p:cNvSpPr txBox="1"/>
          <p:nvPr>
            <p:ph idx="1" type="body"/>
          </p:nvPr>
        </p:nvSpPr>
        <p:spPr>
          <a:xfrm>
            <a:off x="673100" y="4748213"/>
            <a:ext cx="5389563" cy="38846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8" name="Google Shape;158;p9:notes"/>
          <p:cNvSpPr txBox="1"/>
          <p:nvPr>
            <p:ph idx="12" type="sldNum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2" name="Google Shape;22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jpg"/><Relationship Id="rId4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Relationship Id="rId4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6.jpg"/><Relationship Id="rId5" Type="http://schemas.openxmlformats.org/officeDocument/2006/relationships/image" Target="../media/image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g"/><Relationship Id="rId4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Relationship Id="rId4" Type="http://schemas.openxmlformats.org/officeDocument/2006/relationships/hyperlink" Target="mailto:msk@tkpolus.ru" TargetMode="External"/><Relationship Id="rId5" Type="http://schemas.openxmlformats.org/officeDocument/2006/relationships/hyperlink" Target="mailto:stasn@tkpolus.ru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9" name="Google Shape;89;p13"/>
          <p:cNvPicPr preferRelativeResize="0"/>
          <p:nvPr/>
        </p:nvPicPr>
        <p:blipFill rotWithShape="1">
          <a:blip r:embed="rId3">
            <a:alphaModFix/>
          </a:blip>
          <a:srcRect b="0" l="0" r="31340" t="9091"/>
          <a:stretch/>
        </p:blipFill>
        <p:spPr>
          <a:xfrm>
            <a:off x="3523488" y="0"/>
            <a:ext cx="8668512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3"/>
          <p:cNvSpPr/>
          <p:nvPr/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33000">
                <a:srgbClr val="000000">
                  <a:alpha val="62745"/>
                </a:srgbClr>
              </a:gs>
              <a:gs pos="58000">
                <a:schemeClr val="dk1"/>
              </a:gs>
              <a:gs pos="100000">
                <a:schemeClr val="dk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3"/>
          <p:cNvSpPr txBox="1"/>
          <p:nvPr/>
        </p:nvSpPr>
        <p:spPr>
          <a:xfrm>
            <a:off x="477981" y="1122363"/>
            <a:ext cx="4023300" cy="3204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Цифровые лаборатории LFS PolusLab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13"/>
          <p:cNvSpPr/>
          <p:nvPr/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3"/>
          <p:cNvSpPr/>
          <p:nvPr/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3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4"/>
          <p:cNvSpPr/>
          <p:nvPr/>
        </p:nvSpPr>
        <p:spPr>
          <a:xfrm>
            <a:off x="3049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" name="Google Shape;100;p14"/>
          <p:cNvPicPr preferRelativeResize="0"/>
          <p:nvPr/>
        </p:nvPicPr>
        <p:blipFill rotWithShape="1">
          <a:blip r:embed="rId3">
            <a:alphaModFix/>
          </a:blip>
          <a:srcRect b="0" l="0" r="0" t="11275"/>
          <a:stretch/>
        </p:blipFill>
        <p:spPr>
          <a:xfrm>
            <a:off x="3210400" y="0"/>
            <a:ext cx="990945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4"/>
          <p:cNvSpPr/>
          <p:nvPr/>
        </p:nvSpPr>
        <p:spPr>
          <a:xfrm>
            <a:off x="62200" y="0"/>
            <a:ext cx="7991100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6470"/>
                </a:srgbClr>
              </a:gs>
              <a:gs pos="35000">
                <a:srgbClr val="FFFFFF">
                  <a:alpha val="75686"/>
                </a:srgbClr>
              </a:gs>
              <a:gs pos="48000">
                <a:schemeClr val="lt1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" name="Google Shape;102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200" y="62050"/>
            <a:ext cx="2115400" cy="96085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4"/>
          <p:cNvSpPr txBox="1"/>
          <p:nvPr/>
        </p:nvSpPr>
        <p:spPr>
          <a:xfrm>
            <a:off x="62200" y="2142650"/>
            <a:ext cx="3552000" cy="37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marR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Основанная в 2001 году компания  «Полюс» осуществляет комплектацию учебных организаций.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just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 2023 года компания стала производить цифровые лаборатории.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just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just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 это время цифровые лаборатории были поставлены в 14 регионов в более чем 140 школ.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5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Изображение выглядит как человек, одежда, в помещении, компьютер&#10;&#10;Автоматически созданное описание" id="109" name="Google Shape;109;p15"/>
          <p:cNvPicPr preferRelativeResize="0"/>
          <p:nvPr/>
        </p:nvPicPr>
        <p:blipFill rotWithShape="1">
          <a:blip r:embed="rId3">
            <a:alphaModFix/>
          </a:blip>
          <a:srcRect b="-1" l="5884" r="-1" t="0"/>
          <a:stretch/>
        </p:blipFill>
        <p:spPr>
          <a:xfrm>
            <a:off x="1" y="10"/>
            <a:ext cx="9669642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5"/>
          <p:cNvSpPr/>
          <p:nvPr/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6470"/>
                </a:srgbClr>
              </a:gs>
              <a:gs pos="35000">
                <a:srgbClr val="FFFFFF">
                  <a:alpha val="75686"/>
                </a:srgbClr>
              </a:gs>
              <a:gs pos="48000">
                <a:schemeClr val="lt1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15"/>
          <p:cNvSpPr txBox="1"/>
          <p:nvPr/>
        </p:nvSpPr>
        <p:spPr>
          <a:xfrm>
            <a:off x="8537225" y="1557600"/>
            <a:ext cx="3533400" cy="37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Создавая универсальные цифровые лаборатории, мы покрываем потребности образовательного процесса в школах. Ученики получают удобный инструмент для лабораторных и проектных работ с 7 по 11 класс согласно новому ФГОС по биологии, химии, физик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е</a:t>
            </a: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экологии и физиологии. 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just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Совместно с учителями Томской области мы разработали методички для лабораторных работ.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2" name="Google Shape;112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14175" y="62050"/>
            <a:ext cx="2115400" cy="960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9926" y="1823375"/>
            <a:ext cx="3314825" cy="321125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6"/>
          <p:cNvSpPr/>
          <p:nvPr/>
        </p:nvSpPr>
        <p:spPr>
          <a:xfrm>
            <a:off x="140677" y="462225"/>
            <a:ext cx="12192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16"/>
          <p:cNvSpPr txBox="1"/>
          <p:nvPr/>
        </p:nvSpPr>
        <p:spPr>
          <a:xfrm>
            <a:off x="4568100" y="1293300"/>
            <a:ext cx="7297800" cy="42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45720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Цифровые лаборатории LFS PolusLab представляют собой комплекты, выполненные на базе многофункциональных устройств регистрации и сбора данных LFS и беспроводной передачей данных Bluetooth.</a:t>
            </a:r>
            <a:r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Устройства выполнены из прочного пластика и включают в себя: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встроенный сенсорный экран для управления датчиками                         и отображения цифровых показателей и графиков;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    встроенные датчики (возможно более 20 параметров); 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    систему беспроводной передачи данных Bluetooth;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    порты для подключения дополнительных датчиков;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    порты для подключения к компьютеру, гаджетам, контроллерам.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0" name="Google Shape;120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700" y="52175"/>
            <a:ext cx="2115400" cy="960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7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Изображение выглядит как текст, Печать, офисные принадлежности, в помещении&#10;&#10;Автоматически созданное описание" id="126" name="Google Shape;126;p17"/>
          <p:cNvPicPr preferRelativeResize="0"/>
          <p:nvPr/>
        </p:nvPicPr>
        <p:blipFill rotWithShape="1">
          <a:blip r:embed="rId3">
            <a:alphaModFix/>
          </a:blip>
          <a:srcRect b="41851" l="2501" r="26038" t="4952"/>
          <a:stretch/>
        </p:blipFill>
        <p:spPr>
          <a:xfrm>
            <a:off x="0" y="0"/>
            <a:ext cx="6910599" cy="69633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7"/>
          <p:cNvSpPr/>
          <p:nvPr/>
        </p:nvSpPr>
        <p:spPr>
          <a:xfrm flipH="1">
            <a:off x="4386250" y="0"/>
            <a:ext cx="7802700" cy="69633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6470"/>
                </a:srgbClr>
              </a:gs>
              <a:gs pos="35000">
                <a:srgbClr val="FFFFFF">
                  <a:alpha val="75686"/>
                </a:srgbClr>
              </a:gs>
              <a:gs pos="48000">
                <a:schemeClr val="lt1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17"/>
          <p:cNvSpPr txBox="1"/>
          <p:nvPr/>
        </p:nvSpPr>
        <p:spPr>
          <a:xfrm>
            <a:off x="6953975" y="2780775"/>
            <a:ext cx="5175600" cy="37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marR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Цифровые лаборатории LFS PolusLab комплектуются дополнительным оборудованием, необходимым для полноценного проведения экспериментов, брошюрой с методическими рекомендациями и флэш-накопителем с ПО. 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just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Комплекты собраны в кейс из плотного ламинированного картона с мягким ложементом внутри и ручкой снаружи.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9" name="Google Shape;129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14175" y="62050"/>
            <a:ext cx="2115400" cy="960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8"/>
          <p:cNvSpPr/>
          <p:nvPr/>
        </p:nvSpPr>
        <p:spPr>
          <a:xfrm>
            <a:off x="71699" y="52175"/>
            <a:ext cx="12189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18"/>
          <p:cNvSpPr/>
          <p:nvPr/>
        </p:nvSpPr>
        <p:spPr>
          <a:xfrm>
            <a:off x="0" y="-42075"/>
            <a:ext cx="8046600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6470"/>
                </a:srgbClr>
              </a:gs>
              <a:gs pos="35000">
                <a:srgbClr val="FFFFFF">
                  <a:alpha val="75686"/>
                </a:srgbClr>
              </a:gs>
              <a:gs pos="48000">
                <a:schemeClr val="lt1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18"/>
          <p:cNvSpPr txBox="1"/>
          <p:nvPr/>
        </p:nvSpPr>
        <p:spPr>
          <a:xfrm>
            <a:off x="71700" y="2702700"/>
            <a:ext cx="5156100" cy="37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55600" lvl="0" marL="45720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Цифровые лаборатории LFS PolusLab комплектуются виртуальным практикумом, позволяющим проводить эксперименты без использования оборудования на компьютере или гаджете.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7" name="Google Shape;137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700" y="52175"/>
            <a:ext cx="2115400" cy="96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8"/>
          <p:cNvPicPr preferRelativeResize="0"/>
          <p:nvPr/>
        </p:nvPicPr>
        <p:blipFill rotWithShape="1">
          <a:blip r:embed="rId4">
            <a:alphaModFix/>
          </a:blip>
          <a:srcRect b="7938" l="0" r="0" t="3061"/>
          <a:stretch/>
        </p:blipFill>
        <p:spPr>
          <a:xfrm>
            <a:off x="5974475" y="312475"/>
            <a:ext cx="5923200" cy="4103700"/>
          </a:xfrm>
          <a:prstGeom prst="wedgeRectCallout">
            <a:avLst>
              <a:gd fmla="val -20833" name="adj1"/>
              <a:gd fmla="val 62500" name="adj2"/>
            </a:avLst>
          </a:prstGeom>
          <a:noFill/>
          <a:ln>
            <a:noFill/>
          </a:ln>
        </p:spPr>
      </p:pic>
      <p:pic>
        <p:nvPicPr>
          <p:cNvPr id="139" name="Google Shape;139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658700" y="4923025"/>
            <a:ext cx="1726300" cy="193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9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Изображение выглядит как Электронная техника, Компьютерное железо, электроника, человек&#10;&#10;Автоматически созданное описание" id="145" name="Google Shape;145;p19"/>
          <p:cNvPicPr preferRelativeResize="0"/>
          <p:nvPr/>
        </p:nvPicPr>
        <p:blipFill rotWithShape="1">
          <a:blip r:embed="rId3">
            <a:alphaModFix/>
          </a:blip>
          <a:srcRect b="0" l="1562" r="26745" t="0"/>
          <a:stretch/>
        </p:blipFill>
        <p:spPr>
          <a:xfrm>
            <a:off x="0" y="0"/>
            <a:ext cx="813895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9"/>
          <p:cNvSpPr/>
          <p:nvPr/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6470"/>
                </a:srgbClr>
              </a:gs>
              <a:gs pos="35000">
                <a:srgbClr val="FFFFFF">
                  <a:alpha val="75686"/>
                </a:srgbClr>
              </a:gs>
              <a:gs pos="48000">
                <a:schemeClr val="lt1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19"/>
          <p:cNvSpPr txBox="1"/>
          <p:nvPr/>
        </p:nvSpPr>
        <p:spPr>
          <a:xfrm>
            <a:off x="8218585" y="1557601"/>
            <a:ext cx="3822300" cy="37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-342900" lvl="0" marL="45720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 конце 2023 года компания «Полюс» расширила функционал своих устройств, добавив в них дополнительные датчики, которые позволяют проводить больше измерений в рамках лабораторных и исследовательских работ.</a:t>
            </a:r>
            <a:endParaRPr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107950" lvl="0" marL="0" marR="0" rtl="0" algn="just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t/>
            </a:r>
            <a:endParaRPr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just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Разработка позволила охватить такие предметные области как физика, химия, биология, экология, физиология, география, математика, ОБЖ, естествознание и исследование окружающей среды.</a:t>
            </a:r>
            <a:endParaRPr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8" name="Google Shape;148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14175" y="62050"/>
            <a:ext cx="2115400" cy="960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Изображение выглядит как обувь, одежда, игрушка, человек&#10;&#10;Автоматически созданное описание" id="153" name="Google Shape;153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37950"/>
            <a:ext cx="12192000" cy="699595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0"/>
          <p:cNvSpPr txBox="1"/>
          <p:nvPr/>
        </p:nvSpPr>
        <p:spPr>
          <a:xfrm>
            <a:off x="75093" y="960270"/>
            <a:ext cx="3945900" cy="26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F8F9FC"/>
                </a:solidFill>
                <a:latin typeface="Calibri"/>
                <a:ea typeface="Calibri"/>
                <a:cs typeface="Calibri"/>
                <a:sym typeface="Calibri"/>
              </a:rPr>
              <a:t>Цифровые лаборатории LFS PolusLAB входят в экосистему робототехники, БОС, БПЛА, МРТРК собственного производства и других российских производителей</a:t>
            </a:r>
            <a:r>
              <a:rPr b="0" i="0" lang="en-US" sz="2400" u="none" cap="none" strike="noStrike">
                <a:solidFill>
                  <a:srgbClr val="F8F9F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1" name="Google Shape;161;p21"/>
          <p:cNvPicPr preferRelativeResize="0"/>
          <p:nvPr/>
        </p:nvPicPr>
        <p:blipFill rotWithShape="1">
          <a:blip r:embed="rId3">
            <a:alphaModFix/>
          </a:blip>
          <a:srcRect b="9093" l="0" r="10658" t="0"/>
          <a:stretch/>
        </p:blipFill>
        <p:spPr>
          <a:xfrm>
            <a:off x="3362960" y="10"/>
            <a:ext cx="882904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1"/>
          <p:cNvSpPr/>
          <p:nvPr/>
        </p:nvSpPr>
        <p:spPr>
          <a:xfrm>
            <a:off x="3" y="-73325"/>
            <a:ext cx="9339300" cy="6858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33000">
                <a:srgbClr val="000000">
                  <a:alpha val="62745"/>
                </a:srgbClr>
              </a:gs>
              <a:gs pos="58000">
                <a:schemeClr val="dk1"/>
              </a:gs>
              <a:gs pos="100000">
                <a:schemeClr val="dk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b="0" i="0" lang="en-US" sz="13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г. Москва, ул. Большая Почтовая 34 стр. 6, офис №55</a:t>
            </a:r>
            <a:endParaRPr b="0" i="0" sz="13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3" name="Google Shape;163;p21"/>
          <p:cNvSpPr txBox="1"/>
          <p:nvPr/>
        </p:nvSpPr>
        <p:spPr>
          <a:xfrm>
            <a:off x="321200" y="-247700"/>
            <a:ext cx="5079300" cy="2925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lang="en-US" sz="4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ООО “ТК “Полюс”</a:t>
            </a:r>
            <a:endParaRPr b="1" i="0" sz="4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21"/>
          <p:cNvSpPr/>
          <p:nvPr/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21"/>
          <p:cNvSpPr/>
          <p:nvPr/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21"/>
          <p:cNvSpPr txBox="1"/>
          <p:nvPr/>
        </p:nvSpPr>
        <p:spPr>
          <a:xfrm>
            <a:off x="371750" y="2296200"/>
            <a:ext cx="5079300" cy="158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b="0" i="1" lang="en-US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Данные московского офиса</a:t>
            </a:r>
            <a:endParaRPr b="0" i="1" sz="1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b="1" i="0" lang="en-US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Платонов Николай Вячеславович </a:t>
            </a:r>
            <a:endParaRPr b="1" i="0" sz="1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b="0" i="0" lang="en-US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(Руководитель подразделения г. Москва)</a:t>
            </a:r>
            <a:endParaRPr b="0" i="0" sz="1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b="0" i="0" lang="en-US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+7 901 057 24 57</a:t>
            </a:r>
            <a:endParaRPr b="0" i="0" sz="1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b="0" i="0" lang="en-US" sz="17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msk@tkpolus.ru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21"/>
          <p:cNvSpPr txBox="1"/>
          <p:nvPr/>
        </p:nvSpPr>
        <p:spPr>
          <a:xfrm>
            <a:off x="371750" y="4264500"/>
            <a:ext cx="4978200" cy="2593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1" lang="en-US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Данные томского офиса</a:t>
            </a:r>
            <a:endParaRPr b="0" i="1" sz="1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Некипелов Станислав Юрьевич</a:t>
            </a:r>
            <a:endParaRPr b="1" i="0" sz="1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(Заместитель директора по коммерческим вопросам)</a:t>
            </a:r>
            <a:endParaRPr b="0" i="0" sz="1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+7 903 955 66 18</a:t>
            </a:r>
            <a:endParaRPr b="0" i="0" sz="1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+ (3822) 529-333</a:t>
            </a:r>
            <a:endParaRPr b="0" i="0" sz="1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7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stasn@tkpolus.ru</a:t>
            </a:r>
            <a:endParaRPr b="0" i="0" sz="1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г. Томск, ул. Белинского 18</a:t>
            </a:r>
            <a:endParaRPr b="1" i="0" sz="1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