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Montserrat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Light-bold.fntdata"/><Relationship Id="rId25" Type="http://schemas.openxmlformats.org/officeDocument/2006/relationships/font" Target="fonts/MontserratLight-regular.fntdata"/><Relationship Id="rId28" Type="http://schemas.openxmlformats.org/officeDocument/2006/relationships/font" Target="fonts/MontserratLight-boldItalic.fntdata"/><Relationship Id="rId27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Lato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297440" y="1567440"/>
            <a:ext cx="703872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97440" y="1567440"/>
            <a:ext cx="703872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297440" y="3087720"/>
            <a:ext cx="703872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129744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90428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3" type="body"/>
          </p:nvPr>
        </p:nvSpPr>
        <p:spPr>
          <a:xfrm>
            <a:off x="129744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490428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297440" y="156744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3677400" y="156744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6057360" y="156744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1297440" y="308772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5" type="body"/>
          </p:nvPr>
        </p:nvSpPr>
        <p:spPr>
          <a:xfrm>
            <a:off x="3677400" y="308772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6" type="body"/>
          </p:nvPr>
        </p:nvSpPr>
        <p:spPr>
          <a:xfrm>
            <a:off x="6057360" y="308772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297440" y="1567440"/>
            <a:ext cx="703872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297440" y="1567440"/>
            <a:ext cx="703872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129744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90428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"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129744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0428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3" type="body"/>
          </p:nvPr>
        </p:nvSpPr>
        <p:spPr>
          <a:xfrm>
            <a:off x="129744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129744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0428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3" type="body"/>
          </p:nvPr>
        </p:nvSpPr>
        <p:spPr>
          <a:xfrm>
            <a:off x="490428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129744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2" type="body"/>
          </p:nvPr>
        </p:nvSpPr>
        <p:spPr>
          <a:xfrm>
            <a:off x="490428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3" type="body"/>
          </p:nvPr>
        </p:nvSpPr>
        <p:spPr>
          <a:xfrm>
            <a:off x="1297440" y="3087720"/>
            <a:ext cx="703872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1297440" y="1567440"/>
            <a:ext cx="703872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1297440" y="3087720"/>
            <a:ext cx="703872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129744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490428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3" type="body"/>
          </p:nvPr>
        </p:nvSpPr>
        <p:spPr>
          <a:xfrm>
            <a:off x="129744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4" type="body"/>
          </p:nvPr>
        </p:nvSpPr>
        <p:spPr>
          <a:xfrm>
            <a:off x="490428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1297440" y="156744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2" type="body"/>
          </p:nvPr>
        </p:nvSpPr>
        <p:spPr>
          <a:xfrm>
            <a:off x="3677400" y="156744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3" type="body"/>
          </p:nvPr>
        </p:nvSpPr>
        <p:spPr>
          <a:xfrm>
            <a:off x="6057360" y="156744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4" type="body"/>
          </p:nvPr>
        </p:nvSpPr>
        <p:spPr>
          <a:xfrm>
            <a:off x="1297440" y="308772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5" type="body"/>
          </p:nvPr>
        </p:nvSpPr>
        <p:spPr>
          <a:xfrm>
            <a:off x="3677400" y="308772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6" type="body"/>
          </p:nvPr>
        </p:nvSpPr>
        <p:spPr>
          <a:xfrm>
            <a:off x="6057360" y="3087720"/>
            <a:ext cx="226620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97440" y="1567440"/>
            <a:ext cx="703872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9744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90428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129744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90428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129744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1297440" y="1567440"/>
            <a:ext cx="343476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0428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3" type="body"/>
          </p:nvPr>
        </p:nvSpPr>
        <p:spPr>
          <a:xfrm>
            <a:off x="4904280" y="308772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9744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04280" y="1567440"/>
            <a:ext cx="343476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1297440" y="3087720"/>
            <a:ext cx="7038720" cy="138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5400000">
            <a:off x="7500600" y="0"/>
            <a:ext cx="1643400" cy="1643400"/>
          </a:xfrm>
          <a:prstGeom prst="diagStripe">
            <a:avLst>
              <a:gd fmla="val 0" name="adj"/>
            </a:avLst>
          </a:prstGeom>
          <a:solidFill>
            <a:schemeClr val="lt1">
              <a:alpha val="352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-180" y="1440"/>
            <a:ext cx="5153580" cy="5133960"/>
            <a:chOff x="-180" y="1440"/>
            <a:chExt cx="5153580" cy="5133960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9720" y="-8280"/>
              <a:ext cx="5133960" cy="51534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7200" y="1135080"/>
              <a:ext cx="3981960" cy="399672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5400000">
              <a:off x="5760" y="-2880"/>
              <a:ext cx="2291040" cy="229968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 flipH="1">
              <a:off x="652680" y="588240"/>
              <a:ext cx="2299680" cy="229104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1"/>
          <p:cNvSpPr txBox="1"/>
          <p:nvPr>
            <p:ph type="title"/>
          </p:nvPr>
        </p:nvSpPr>
        <p:spPr>
          <a:xfrm>
            <a:off x="3537000" y="1578240"/>
            <a:ext cx="501732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0" y="381240"/>
            <a:ext cx="1037520" cy="1015920"/>
            <a:chOff x="0" y="381240"/>
            <a:chExt cx="1037520" cy="1015920"/>
          </a:xfrm>
        </p:grpSpPr>
        <p:sp>
          <p:nvSpPr>
            <p:cNvPr id="65" name="Google Shape;65;p14"/>
            <p:cNvSpPr/>
            <p:nvPr/>
          </p:nvSpPr>
          <p:spPr>
            <a:xfrm rot="-5400000">
              <a:off x="0" y="381240"/>
              <a:ext cx="808560" cy="80856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 flipH="1">
              <a:off x="228960" y="588600"/>
              <a:ext cx="808560" cy="80856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4"/>
          <p:cNvSpPr txBox="1"/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297440" y="1567440"/>
            <a:ext cx="7038720" cy="29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75D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/>
        </p:nvSpPr>
        <p:spPr>
          <a:xfrm>
            <a:off x="3647520" y="1027440"/>
            <a:ext cx="499752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29"/>
              <a:buFont typeface="Arial"/>
              <a:buNone/>
            </a:pPr>
            <a:r>
              <a:rPr b="0" i="0" lang="ru-RU" sz="4029" u="none" cap="none" strike="noStrike">
                <a:solidFill>
                  <a:srgbClr val="3838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Производство           образовательных БПЛА с элементами ИИ</a:t>
            </a:r>
            <a:endParaRPr b="0" i="0" sz="40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5110200" y="3873240"/>
            <a:ext cx="388368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None/>
            </a:pPr>
            <a:r>
              <a:rPr b="0" i="0" lang="ru-RU" sz="910" u="none" cap="none" strike="noStrike">
                <a:solidFill>
                  <a:srgbClr val="38383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ООО "ТК "Полюс" предлагает комплексные качественные решения в области информационных технологий</a:t>
            </a:r>
            <a:endParaRPr b="0" i="0" sz="9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880" y="3549600"/>
            <a:ext cx="2534400" cy="115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720" y="90360"/>
            <a:ext cx="1325160" cy="6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/>
        </p:nvSpPr>
        <p:spPr>
          <a:xfrm>
            <a:off x="1251360" y="228600"/>
            <a:ext cx="7658280" cy="841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</a:t>
            </a:r>
            <a:r>
              <a:rPr b="1" i="0" lang="ru-RU" sz="22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ООО "ТК "Полюс"</a:t>
            </a:r>
            <a:r>
              <a:rPr b="0" i="0" lang="ru-RU" sz="22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— это постоянные разработки в сфере науки и образования.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519120" y="2136100"/>
            <a:ext cx="8105700" cy="21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Каждый год мы разрабатываем что-то новое в мире технологий и </a:t>
            </a:r>
            <a:r>
              <a:rPr b="1" i="0" lang="ru-RU" sz="13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успешно продвигаем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разработки на российском рынке, поставляя учебное оборудование в рамках национального проекта “Образование”. Продукция прошла экспертизу ТПП и с 2024 г. находится в реестре  Минпромторга.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Данное оборудование поставлено в 2023 году в 12 регионов Российской Федерации.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ru-RU" sz="13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основана в 2001 году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, завоевала доверие множества организаций.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Мы являемся производителем цифровых лабораторий PolusLab, поставщиком информационных и образовательных технологий для повышения качества образовательного процесса (Беспилотные Летательные Аппараты (БПЛА), Мобильные платформы для транспортировки грузов различного типа (МРТРК), Мобильные Робототехнические Комплексы Высокой Проходимости (МРК ВП) и др.)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60" y="105480"/>
            <a:ext cx="979560" cy="44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311760" y="1483920"/>
            <a:ext cx="8520120" cy="1585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МРК предназначен для наблюдения за окружающей обстановкой </a:t>
            </a:r>
            <a:r>
              <a:rPr b="1" i="0" lang="ru-RU" sz="13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в труднодоступных местах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, может оснащаться различными информационными и сенсорными системами для мониторинга окружающей обстановки и инспекции труднодоступных мест.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Также МРК РТ предназначен для транспортировки грузов </a:t>
            </a:r>
            <a:r>
              <a:rPr b="1" i="0" lang="ru-RU" sz="13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в автономном режиме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или режиме ручного управления и может перемещаться автономно по заранее известной территории в соответствии с заданным полетным заданием.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60" y="3045240"/>
            <a:ext cx="2575080" cy="19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1257840" y="345240"/>
            <a:ext cx="765828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Мобильный робототехнический комплекс разведывательного типа (МРК РТ)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0" y="105480"/>
            <a:ext cx="979560" cy="44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/>
          <p:nvPr/>
        </p:nvSpPr>
        <p:spPr>
          <a:xfrm>
            <a:off x="3200760" y="3132360"/>
            <a:ext cx="5521320" cy="175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Масса – 10 кг. (в зависимости от типа и емкости аккумуляторов и навесного оборудования)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Тип шасси – колесная с четырьмя ведущими приводами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Полезная нагрузка - от 15 до 20 кг. (в зависимости от скорости, проходимости и запаса хода)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Скорость движения - 16 км/ч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Преодолеваемый вертикальный уклон – от 15 до 30 градусов (в зависимости от скорости движения и нагрузки)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Преодолеваемый боковой уклон – до 10 градусов (в зависимости от скорости движения и нагрузки)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/>
        </p:nvSpPr>
        <p:spPr>
          <a:xfrm>
            <a:off x="1329120" y="361080"/>
            <a:ext cx="74643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b="0" i="0" lang="ru-RU" sz="221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Многофункциональный модульный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21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БПЛА PL-DK-CCV-01</a:t>
            </a:r>
            <a:endParaRPr b="0" i="0" sz="22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372240" y="1511280"/>
            <a:ext cx="85398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Конструктор программируемого квадрокоптера </a:t>
            </a:r>
            <a:r>
              <a:rPr b="1" i="0" lang="ru-RU" sz="13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для изучения основ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конструирования, разработки и пилотирования БАС мультироторного типа на базе модели учебного квадрокоптера. Многофункциональный модульный БПЛА оснащается системой передачи аналогового или цифрового видео, стабилизированным подвесом для камеры или навесного оборудования.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20" y="2803680"/>
            <a:ext cx="2548080" cy="191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0" y="105480"/>
            <a:ext cx="979559" cy="44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/>
        </p:nvSpPr>
        <p:spPr>
          <a:xfrm>
            <a:off x="4510440" y="3214080"/>
            <a:ext cx="51576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Масса (с аккумулятором и пропеллерами) : 1600 г.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Размер по диагонали (без пропеллеров) : 35 см.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Скорость : 38 км/ч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высота полета над уровнем моря : 6000 м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допустимая скорость ветра : 10 м/с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время полета : до 30 минут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Диапазон рабочих температур : -10...+40° C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/>
          <p:nvPr/>
        </p:nvSpPr>
        <p:spPr>
          <a:xfrm>
            <a:off x="318600" y="4592520"/>
            <a:ext cx="8647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В состав комплекта входят комплектующие для сборки уменьшенной модели квадрокоптера для аэрофотосъемки, изучения принципов применения навесного оборудования в составе проектируемых квадрокоптеров, разработки элементов систем управления и т.п.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/>
        </p:nvSpPr>
        <p:spPr>
          <a:xfrm>
            <a:off x="1332000" y="420840"/>
            <a:ext cx="6479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b="0" i="0" lang="ru-RU" sz="222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Малый FPV БПЛА PL-DK-FPV-01</a:t>
            </a:r>
            <a:endParaRPr b="0" i="0" sz="2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20" y="2395800"/>
            <a:ext cx="3180960" cy="23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/>
        </p:nvSpPr>
        <p:spPr>
          <a:xfrm>
            <a:off x="285840" y="1614960"/>
            <a:ext cx="85200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Малый FPV БПЛА может оснащаться </a:t>
            </a:r>
            <a:r>
              <a:rPr b="1" i="0" lang="ru-RU" sz="13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модулем технического зрения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для  наведения и автоматического следования за объектом или приземления в указанную точку, что упрощает применение БПЛА в условиях ограниченной видимости и помех радиоканала при снижении на подлете.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0" y="105480"/>
            <a:ext cx="979559" cy="44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/>
          <p:nvPr/>
        </p:nvSpPr>
        <p:spPr>
          <a:xfrm>
            <a:off x="3861720" y="2768040"/>
            <a:ext cx="50997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Скорость : 140 км/ч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Полетный контроллер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Плата управления моторами (4 в 1)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моторов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пропеллеров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на базе пульта управления и радиопередачика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Модуль FPV-камеры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 FPV-очков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Аккумулятор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Зарядное устройство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конструктивных элементов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7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79C0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Программное обеспечение для настройки БПЛА и симуляции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1357920" y="319320"/>
            <a:ext cx="6077520" cy="776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Образовательный БПЛА PL-DK-EDU-03. Расширенный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 b="3975" l="0" r="0" t="-3976"/>
          <a:stretch/>
        </p:blipFill>
        <p:spPr>
          <a:xfrm>
            <a:off x="408960" y="2935800"/>
            <a:ext cx="2554920" cy="191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311760" y="1366560"/>
            <a:ext cx="8520120" cy="177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Образовательный комплект для обучения учащихся школы, инженерных классов и детских технопарков навыкам проектирования, эксплуатации и ремонта, а также практического применения БПЛА в различных промышленных и специальных задачах.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Имеет в комплекте модуль технического зрения на базе цифровой камеры</a:t>
            </a:r>
            <a:r>
              <a:rPr b="0" i="0" lang="ru-RU" sz="13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, программные обеспечения для программирования БПЛА в средах Arduino IDE, Scratch/Blockly, Python, программные обеспечения для настройки БПЛА и симуляции, модуль геопозиционирования, модуль оптической стабилизации.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0" y="105480"/>
            <a:ext cx="979560" cy="44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3313080" y="3046680"/>
            <a:ext cx="5546880" cy="1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Плата управления моторами (4в1)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Модуль геопозиционирования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Модуль оптической стабилизации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Универсальный вычислительно-коммуникационный контроллер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датчик определения расстояния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моторов и пропеллеров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на базе пульта управления и радиопередачика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Аккумулятор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Зарядное устройство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 конструктивных элементов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900"/>
              <a:buFont typeface="Montserrat"/>
              <a:buChar char="●"/>
            </a:pPr>
            <a:r>
              <a:rPr b="0" i="0" lang="ru-RU" sz="9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Программное обеспечение для настройки БПЛА и симуляции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1349280" y="413280"/>
            <a:ext cx="703872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Плановый проект по производству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920" y="1731240"/>
            <a:ext cx="3296880" cy="247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 txBox="1"/>
          <p:nvPr/>
        </p:nvSpPr>
        <p:spPr>
          <a:xfrm>
            <a:off x="269640" y="1859040"/>
            <a:ext cx="5251320" cy="1738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Размах крыльев: 2100 мм.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Метод разборки: быстрая разборка без инструментов.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Размер грузового отсека: 180×150×110 мм.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полезная нагрузка: 1,2 кг.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Макс. взлетный вес: 7 кг.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Способ взлета и приземления: приземление с парашютом с ручным броском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Максимальная высота взлета: 5000 м.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Практическая высота: 6000 м.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Ветроустойчивость: Класс 5 (нормальная эксплуатация)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Скорость сваливания: 10 м/с (высота 500 м., взлетная масса 6 кг.)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68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75DF"/>
              </a:buClr>
              <a:buSzPts val="1018"/>
              <a:buFont typeface="Montserrat"/>
              <a:buChar char="●"/>
            </a:pPr>
            <a:r>
              <a:rPr b="0" i="0" lang="ru-RU" sz="1018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Максимальная дальность: 200 км. ( нагрузка 600 г.)</a:t>
            </a:r>
            <a:endParaRPr b="0" i="0" sz="10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0" y="105480"/>
            <a:ext cx="979560" cy="44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BE1616"/>
      </a:dk2>
      <a:lt2>
        <a:srgbClr val="9CC3AC"/>
      </a:lt2>
      <a:accent1>
        <a:srgbClr val="4A79C0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BE1616"/>
      </a:dk2>
      <a:lt2>
        <a:srgbClr val="9CC3AC"/>
      </a:lt2>
      <a:accent1>
        <a:srgbClr val="4A79C0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