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4" r:id="rId2"/>
    <p:sldId id="256" r:id="rId3"/>
    <p:sldId id="263" r:id="rId4"/>
    <p:sldId id="268" r:id="rId5"/>
    <p:sldId id="267" r:id="rId6"/>
    <p:sldId id="273" r:id="rId7"/>
    <p:sldId id="274" r:id="rId8"/>
    <p:sldId id="275" r:id="rId9"/>
    <p:sldId id="278" r:id="rId10"/>
    <p:sldId id="279" r:id="rId11"/>
    <p:sldId id="281" r:id="rId12"/>
    <p:sldId id="282" r:id="rId13"/>
    <p:sldId id="284" r:id="rId14"/>
    <p:sldId id="285" r:id="rId15"/>
    <p:sldId id="269" r:id="rId16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E19"/>
    <a:srgbClr val="1712F6"/>
    <a:srgbClr val="33CC33"/>
    <a:srgbClr val="3399FF"/>
    <a:srgbClr val="139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3" autoAdjust="0"/>
  </p:normalViewPr>
  <p:slideViewPr>
    <p:cSldViewPr snapToGrid="0">
      <p:cViewPr varScale="1">
        <p:scale>
          <a:sx n="78" d="100"/>
          <a:sy n="78" d="100"/>
        </p:scale>
        <p:origin x="850" y="91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6B664-6F12-47D4-AF6D-3DA6475FCB30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97AED-10C9-4ECC-980A-91F693316F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430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97AED-10C9-4ECC-980A-91F693316F5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89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7A0AE-412F-F1DB-1936-DF6A6C42E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41CB333-EF0D-8A18-931A-965D3E2288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1BB55D9-EA7A-4904-356F-752B4F73D9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F83F14-C0E7-2CC6-66AB-9EF2C9FC7A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97AED-10C9-4ECC-980A-91F693316F5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41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5DBDB-9DB0-641A-D893-DF6C0B787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C2613B2-9817-7B91-B8C3-FE858005F9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3204D46-D237-CA17-EF10-301DE819F2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A0A5193-4533-156E-FE3E-A542D24330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97AED-10C9-4ECC-980A-91F693316F5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719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B5903-072A-1DDB-A963-2C776AD2F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AFE561A-61BB-6CBE-9886-552C363C6C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89BF085-22D7-E693-D4D0-9C6560680C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2AA147-5060-8A11-069C-769E16E2C2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97AED-10C9-4ECC-980A-91F693316F5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699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97AED-10C9-4ECC-980A-91F693316F5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98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97AED-10C9-4ECC-980A-91F693316F5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091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97AED-10C9-4ECC-980A-91F693316F5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81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97AED-10C9-4ECC-980A-91F693316F5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278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97AED-10C9-4ECC-980A-91F693316F5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976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97AED-10C9-4ECC-980A-91F693316F5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642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FDE14-A528-4D42-65B8-1B1C061FD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CAC80EC-0CDC-1203-0180-143C4C8A4A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708BDE9-5E29-C9EF-272A-085464CB6F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3E4C21-C2B4-8A89-0EC8-FAD189CFF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97AED-10C9-4ECC-980A-91F693316F5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05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AB397-B5C2-2125-7E60-D1EA824E6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2458B4D-79ED-7672-09AD-674F86F8E1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7247F3A-1786-878A-869F-68304E47E6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1EA2BD-4D05-05F4-7EC4-EA010AD884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97AED-10C9-4ECC-980A-91F693316F5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744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25C78-0E34-AF08-EB54-316EDCC0D9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689066C4-579E-2D1B-FAF7-E889A4AA3E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F2D0CAF-079F-4B48-EC4C-C3A8B35AD8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5FF1890-D99A-E558-F946-CD9B1CD083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197AED-10C9-4ECC-980A-91F693316F5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366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A67BD6C-0CF6-4BDF-98FF-E3961B1A1131}" type="datetimeFigureOut">
              <a:rPr lang="ru-RU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82C64D-E740-4D1A-969C-A51FD90C8BF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A67BD6C-0CF6-4BDF-98FF-E3961B1A1131}" type="datetimeFigureOut">
              <a:rPr lang="ru-RU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82C64D-E740-4D1A-969C-A51FD90C8BF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A67BD6C-0CF6-4BDF-98FF-E3961B1A1131}" type="datetimeFigureOut">
              <a:rPr lang="ru-RU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82C64D-E740-4D1A-969C-A51FD90C8BF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A67BD6C-0CF6-4BDF-98FF-E3961B1A1131}" type="datetimeFigureOut">
              <a:rPr lang="ru-RU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82C64D-E740-4D1A-969C-A51FD90C8BF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A67BD6C-0CF6-4BDF-98FF-E3961B1A1131}" type="datetimeFigureOut">
              <a:rPr lang="ru-RU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82C64D-E740-4D1A-969C-A51FD90C8BF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A67BD6C-0CF6-4BDF-98FF-E3961B1A1131}" type="datetimeFigureOut">
              <a:rPr lang="ru-RU"/>
              <a:t>25.02.2025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82C64D-E740-4D1A-969C-A51FD90C8BF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A67BD6C-0CF6-4BDF-98FF-E3961B1A1131}" type="datetimeFigureOut">
              <a:rPr lang="ru-RU"/>
              <a:t>25.02.2025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82C64D-E740-4D1A-969C-A51FD90C8BF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A67BD6C-0CF6-4BDF-98FF-E3961B1A1131}" type="datetimeFigureOut">
              <a:rPr lang="ru-RU"/>
              <a:t>25.02.2025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82C64D-E740-4D1A-969C-A51FD90C8BF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A67BD6C-0CF6-4BDF-98FF-E3961B1A1131}" type="datetimeFigureOut">
              <a:rPr lang="ru-RU"/>
              <a:t>25.02.2025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82C64D-E740-4D1A-969C-A51FD90C8BF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A67BD6C-0CF6-4BDF-98FF-E3961B1A1131}" type="datetimeFigureOut">
              <a:rPr lang="ru-RU"/>
              <a:t>25.02.2025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82C64D-E740-4D1A-969C-A51FD90C8BF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A67BD6C-0CF6-4BDF-98FF-E3961B1A1131}" type="datetimeFigureOut">
              <a:rPr lang="ru-RU"/>
              <a:t>25.02.2025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682C64D-E740-4D1A-969C-A51FD90C8BF7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A67BD6C-0CF6-4BDF-98FF-E3961B1A1131}" type="datetimeFigureOut">
              <a:rPr lang="ru-RU"/>
              <a:t>25.02.2025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82C64D-E740-4D1A-969C-A51FD90C8BF7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hyperlink" Target="https://t.me/pro_obrazovanierf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sila.ru/catalog/detskiy-sad/igrovoe-i-didakticheskoe-oborudovanie/matematicheskoe-i-logicheskoe-razvitie/igrovoy-nabor-mir-golovolomok/" TargetMode="External"/><Relationship Id="rId11" Type="http://schemas.openxmlformats.org/officeDocument/2006/relationships/hyperlink" Target="https://vk.com/vsepro_obrazovanie" TargetMode="External"/><Relationship Id="rId5" Type="http://schemas.openxmlformats.org/officeDocument/2006/relationships/image" Target="../media/image3.svg"/><Relationship Id="rId10" Type="http://schemas.openxmlformats.org/officeDocument/2006/relationships/image" Target="../media/image7.sv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43.png"/><Relationship Id="rId4" Type="http://schemas.openxmlformats.org/officeDocument/2006/relationships/hyperlink" Target="https://inott.ru/projects/priroda-rossii/uchastniki-proekta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10.png"/><Relationship Id="rId7" Type="http://schemas.openxmlformats.org/officeDocument/2006/relationships/image" Target="../media/image47.png"/><Relationship Id="rId12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31.jpeg"/><Relationship Id="rId4" Type="http://schemas.openxmlformats.org/officeDocument/2006/relationships/image" Target="../media/image45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hyperlink" Target="https://inott.ru/projects/tekhnomir/uchastniki-proekta/" TargetMode="External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microsoft.com/office/2007/relationships/hdphoto" Target="../media/hdphoto3.wdp"/><Relationship Id="rId5" Type="http://schemas.openxmlformats.org/officeDocument/2006/relationships/image" Target="../media/image53.jpeg"/><Relationship Id="rId10" Type="http://schemas.openxmlformats.org/officeDocument/2006/relationships/image" Target="../media/image20.png"/><Relationship Id="rId4" Type="http://schemas.openxmlformats.org/officeDocument/2006/relationships/image" Target="../media/image52.jfif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56.png"/><Relationship Id="rId4" Type="http://schemas.openxmlformats.org/officeDocument/2006/relationships/hyperlink" Target="https://inott.ru/projects/mir-bez-opasnosti/uchastniki-proekta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3.png"/><Relationship Id="rId3" Type="http://schemas.openxmlformats.org/officeDocument/2006/relationships/image" Target="../media/image57.jpeg"/><Relationship Id="rId7" Type="http://schemas.openxmlformats.org/officeDocument/2006/relationships/image" Target="../media/image20.png"/><Relationship Id="rId12" Type="http://schemas.openxmlformats.org/officeDocument/2006/relationships/image" Target="../media/image62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6" Type="http://schemas.openxmlformats.org/officeDocument/2006/relationships/hyperlink" Target="https://t.me/pro_obrazovanier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1.png"/><Relationship Id="rId5" Type="http://schemas.openxmlformats.org/officeDocument/2006/relationships/image" Target="../media/image12.png"/><Relationship Id="rId15" Type="http://schemas.openxmlformats.org/officeDocument/2006/relationships/image" Target="../media/image8.png"/><Relationship Id="rId10" Type="http://schemas.openxmlformats.org/officeDocument/2006/relationships/image" Target="../media/image60.png"/><Relationship Id="rId4" Type="http://schemas.openxmlformats.org/officeDocument/2006/relationships/image" Target="../media/image58.png"/><Relationship Id="rId9" Type="http://schemas.openxmlformats.org/officeDocument/2006/relationships/hyperlink" Target="mailto:sale@insila.ru" TargetMode="External"/><Relationship Id="rId14" Type="http://schemas.openxmlformats.org/officeDocument/2006/relationships/hyperlink" Target="https://vk.com/vsepro_obrazovani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jpe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nott.ru/projects/kartinnaya-galereya-v-detskom-sadu/uchastniki-proekta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10" Type="http://schemas.openxmlformats.org/officeDocument/2006/relationships/image" Target="../media/image27.jpeg"/><Relationship Id="rId4" Type="http://schemas.openxmlformats.org/officeDocument/2006/relationships/hyperlink" Target="https://inott.ru/projects/mir-golovolomok/uchastniki-proekta/" TargetMode="External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28.png"/><Relationship Id="rId9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hyperlink" Target="https://inott.ru/projects/piktomir/uchastniki-doshkolnoe-obrazovanie/" TargetMode="External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39.jpe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03B92E5-058E-AD5F-BBFB-E0F3C5E1E925}"/>
              </a:ext>
            </a:extLst>
          </p:cNvPr>
          <p:cNvSpPr/>
          <p:nvPr/>
        </p:nvSpPr>
        <p:spPr>
          <a:xfrm>
            <a:off x="0" y="4916"/>
            <a:ext cx="12192000" cy="342408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E5B340F-0149-F244-805B-5213DCB74D2A}"/>
              </a:ext>
            </a:extLst>
          </p:cNvPr>
          <p:cNvSpPr txBox="1">
            <a:spLocks/>
          </p:cNvSpPr>
          <p:nvPr/>
        </p:nvSpPr>
        <p:spPr bwMode="auto">
          <a:xfrm>
            <a:off x="1374868" y="143359"/>
            <a:ext cx="10341888" cy="759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spc="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И ИГРОВЫЕ НАБОРЫ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369756-B2EF-F37C-ECC1-ABBFFEAF3E36}"/>
              </a:ext>
            </a:extLst>
          </p:cNvPr>
          <p:cNvSpPr txBox="1"/>
          <p:nvPr/>
        </p:nvSpPr>
        <p:spPr>
          <a:xfrm>
            <a:off x="1938575" y="846292"/>
            <a:ext cx="8193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ПРОИЗВОДСТВЕННОЙ КОМПАНИИ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5F8C5F-8910-4F2D-6820-2C4553FD7542}"/>
              </a:ext>
            </a:extLst>
          </p:cNvPr>
          <p:cNvSpPr txBox="1"/>
          <p:nvPr/>
        </p:nvSpPr>
        <p:spPr>
          <a:xfrm>
            <a:off x="2826825" y="4276733"/>
            <a:ext cx="6071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Современные образовательные средства </a:t>
            </a:r>
          </a:p>
          <a:p>
            <a:pPr algn="ctr"/>
            <a:r>
              <a:rPr lang="ru-RU" sz="2400" b="1" i="1" dirty="0"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счастливого детства.</a:t>
            </a:r>
            <a:endParaRPr lang="ru-RU" sz="2400" b="1" dirty="0">
              <a:solidFill>
                <a:srgbClr val="EB6E19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BCDEA9-7035-727E-1D76-E8997F1DD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825" y="1428728"/>
            <a:ext cx="6125430" cy="2753109"/>
          </a:xfrm>
          <a:prstGeom prst="rect">
            <a:avLst/>
          </a:prstGeom>
          <a:effectLst>
            <a:innerShdw blurRad="165100">
              <a:srgbClr val="EB6E19"/>
            </a:innerShdw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C0034CB-3508-B52E-6A80-B50B065939B0}"/>
              </a:ext>
            </a:extLst>
          </p:cNvPr>
          <p:cNvSpPr/>
          <p:nvPr/>
        </p:nvSpPr>
        <p:spPr>
          <a:xfrm>
            <a:off x="0" y="5470204"/>
            <a:ext cx="12192000" cy="14170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 descr="Интернет со сплошной заливкой">
            <a:extLst>
              <a:ext uri="{FF2B5EF4-FFF2-40B4-BE49-F238E27FC236}">
                <a16:creationId xmlns:a16="http://schemas.microsoft.com/office/drawing/2014/main" id="{62FA1D16-D0AF-BDDB-A7DD-A6F28F9B4E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1084" y="5635844"/>
            <a:ext cx="1003900" cy="10039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649CD5-0861-523A-D3B2-31730458C21C}"/>
              </a:ext>
            </a:extLst>
          </p:cNvPr>
          <p:cNvSpPr txBox="1"/>
          <p:nvPr/>
        </p:nvSpPr>
        <p:spPr>
          <a:xfrm>
            <a:off x="1520324" y="5840380"/>
            <a:ext cx="2469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www.insila.ru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 descr="Динамик телефона  со сплошной заливкой">
            <a:extLst>
              <a:ext uri="{FF2B5EF4-FFF2-40B4-BE49-F238E27FC236}">
                <a16:creationId xmlns:a16="http://schemas.microsoft.com/office/drawing/2014/main" id="{E15CC4E1-A5CD-FDC4-FC25-05AF844197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80550" y="5681219"/>
            <a:ext cx="843556" cy="84355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49EC5BD-36ED-D0F2-F6A1-A23D069E377A}"/>
              </a:ext>
            </a:extLst>
          </p:cNvPr>
          <p:cNvSpPr txBox="1"/>
          <p:nvPr/>
        </p:nvSpPr>
        <p:spPr>
          <a:xfrm>
            <a:off x="5142688" y="5862733"/>
            <a:ext cx="3559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(846) 221-00-80</a:t>
            </a:r>
          </a:p>
        </p:txBody>
      </p:sp>
      <p:pic>
        <p:nvPicPr>
          <p:cNvPr id="24" name="Рисунок 23" descr="Конверт со сплошной заливкой">
            <a:extLst>
              <a:ext uri="{FF2B5EF4-FFF2-40B4-BE49-F238E27FC236}">
                <a16:creationId xmlns:a16="http://schemas.microsoft.com/office/drawing/2014/main" id="{B7AC8967-BB93-8740-0508-D34500B90F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95055" y="5645797"/>
            <a:ext cx="914400" cy="914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4F80ED6-5411-7142-48AB-037FAEF09AF4}"/>
              </a:ext>
            </a:extLst>
          </p:cNvPr>
          <p:cNvSpPr txBox="1"/>
          <p:nvPr/>
        </p:nvSpPr>
        <p:spPr>
          <a:xfrm>
            <a:off x="9416889" y="5820706"/>
            <a:ext cx="3028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sale@insila.ru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AutoShape 4" descr="Picture background">
            <a:extLst>
              <a:ext uri="{FF2B5EF4-FFF2-40B4-BE49-F238E27FC236}">
                <a16:creationId xmlns:a16="http://schemas.microsoft.com/office/drawing/2014/main" id="{DDA6E719-CBF7-AF1B-B6A4-14B769494C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Рисунок 1029">
            <a:hlinkClick r:id="rId11"/>
            <a:extLst>
              <a:ext uri="{FF2B5EF4-FFF2-40B4-BE49-F238E27FC236}">
                <a16:creationId xmlns:a16="http://schemas.microsoft.com/office/drawing/2014/main" id="{13F8D5C9-E759-B4E1-AD26-A4E2024979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7694" y="3777700"/>
            <a:ext cx="1080000" cy="1073261"/>
          </a:xfrm>
          <a:prstGeom prst="rect">
            <a:avLst/>
          </a:prstGeom>
        </p:spPr>
      </p:pic>
      <p:pic>
        <p:nvPicPr>
          <p:cNvPr id="1032" name="Рисунок 1031">
            <a:hlinkClick r:id="rId13"/>
            <a:extLst>
              <a:ext uri="{FF2B5EF4-FFF2-40B4-BE49-F238E27FC236}">
                <a16:creationId xmlns:a16="http://schemas.microsoft.com/office/drawing/2014/main" id="{226E194A-3A4A-57A1-E3C3-601011A67F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32127" y="3777700"/>
            <a:ext cx="1080000" cy="104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92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75062A-5B34-0EAA-AE44-B90E135F8941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F243CF-A356-B396-E257-43BDAFF56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419"/>
            <a:ext cx="12192000" cy="64808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AE9028-EC08-A37E-5EE7-73F84486A599}"/>
              </a:ext>
            </a:extLst>
          </p:cNvPr>
          <p:cNvSpPr txBox="1"/>
          <p:nvPr/>
        </p:nvSpPr>
        <p:spPr>
          <a:xfrm>
            <a:off x="94979" y="133049"/>
            <a:ext cx="307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проекте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79E2CE-34A1-CB50-953B-606C3F85622B}"/>
              </a:ext>
            </a:extLst>
          </p:cNvPr>
          <p:cNvSpPr txBox="1"/>
          <p:nvPr/>
        </p:nvSpPr>
        <p:spPr>
          <a:xfrm>
            <a:off x="8101784" y="60663"/>
            <a:ext cx="5014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России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C4F64EE-1883-F1A8-7E2F-D55957CA4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6240284"/>
            <a:ext cx="12192000" cy="64808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2FB2661-DF36-E869-95EE-590DC7A5B168}"/>
              </a:ext>
            </a:extLst>
          </p:cNvPr>
          <p:cNvSpPr txBox="1"/>
          <p:nvPr/>
        </p:nvSpPr>
        <p:spPr bwMode="auto">
          <a:xfrm>
            <a:off x="2797026" y="5646902"/>
            <a:ext cx="3180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бы посмотреть участников проекта нажмите на карту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0425A9-272D-5619-9E60-2E29E5B8885F}"/>
              </a:ext>
            </a:extLst>
          </p:cNvPr>
          <p:cNvSpPr txBox="1"/>
          <p:nvPr/>
        </p:nvSpPr>
        <p:spPr bwMode="auto">
          <a:xfrm>
            <a:off x="166647" y="870441"/>
            <a:ext cx="3224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проекта: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800C83-5976-98A3-7324-5BFB03030C07}"/>
              </a:ext>
            </a:extLst>
          </p:cNvPr>
          <p:cNvSpPr txBox="1"/>
          <p:nvPr/>
        </p:nvSpPr>
        <p:spPr bwMode="auto">
          <a:xfrm>
            <a:off x="166647" y="1298646"/>
            <a:ext cx="526075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основополагающих задач дошкольного образования в соответствии с ФОП ДО</a:t>
            </a:r>
            <a:endParaRPr lang="ru-RU" sz="16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экологического мировоззрения, нравственности и экологической культуры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воспитание подрастающего поколения как знающего и понимающего природу большой и малой Родины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у детей дошкольного возраста целостного взгляда о многообразии объектов животного и растительного мира России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личной ответственности и активной позиции, связанной с защитой и сохранением живой природы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9" name="Рисунок 18">
            <a:hlinkClick r:id="rId4"/>
            <a:extLst>
              <a:ext uri="{FF2B5EF4-FFF2-40B4-BE49-F238E27FC236}">
                <a16:creationId xmlns:a16="http://schemas.microsoft.com/office/drawing/2014/main" id="{9B00EF31-4457-8A96-6DFE-5FDD0F934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5672086" y="3065044"/>
            <a:ext cx="6519914" cy="3370718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896424-6AE8-39F2-2BFC-040FB26BDF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8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 rot="19166684">
            <a:off x="1467913" y="3126494"/>
            <a:ext cx="6016588" cy="168418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83CC21-8A1D-D930-86A8-CB620CB04C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5509179" y="629661"/>
            <a:ext cx="6682821" cy="243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63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782C11-F3AC-D3BE-B96F-21DED6ED3525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B0399B5-93AC-A9BA-7160-6F4368C4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808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3AA7A0-423D-4D40-A092-2AA18D76A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6240284"/>
            <a:ext cx="12192000" cy="64808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096CE9-C37A-663A-34F5-329364368E3E}"/>
              </a:ext>
            </a:extLst>
          </p:cNvPr>
          <p:cNvSpPr txBox="1"/>
          <p:nvPr/>
        </p:nvSpPr>
        <p:spPr bwMode="auto">
          <a:xfrm>
            <a:off x="94979" y="133049"/>
            <a:ext cx="307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проекте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6FC443-5946-888E-CF32-D0BDA3E18B81}"/>
              </a:ext>
            </a:extLst>
          </p:cNvPr>
          <p:cNvSpPr txBox="1"/>
          <p:nvPr/>
        </p:nvSpPr>
        <p:spPr bwMode="auto">
          <a:xfrm>
            <a:off x="7737986" y="133049"/>
            <a:ext cx="5683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Техномир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развитие без границ</a:t>
            </a:r>
            <a:endParaRPr lang="ru-RU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260D12-F437-95BB-9CAD-CDBB5D22E4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26" t="16391" r="39677" b="27288"/>
          <a:stretch/>
        </p:blipFill>
        <p:spPr>
          <a:xfrm>
            <a:off x="9733134" y="728007"/>
            <a:ext cx="2302350" cy="21083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B25F3C-2753-DE2C-5F38-066F47EFDD93}"/>
              </a:ext>
            </a:extLst>
          </p:cNvPr>
          <p:cNvSpPr txBox="1"/>
          <p:nvPr/>
        </p:nvSpPr>
        <p:spPr>
          <a:xfrm>
            <a:off x="0" y="832765"/>
            <a:ext cx="9920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Сетевая инновационная площадка федерального уровня  АНО ДПО НИИ дошкольного образования «Воспитатели России» «</a:t>
            </a:r>
            <a:r>
              <a:rPr lang="ru-RU" sz="2000" b="1" i="1" dirty="0" err="1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ТехноМир</a:t>
            </a:r>
            <a:r>
              <a:rPr lang="ru-RU" sz="2000" b="1" i="1" dirty="0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развитие без границ»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2F3B1A-EA1A-AB02-EBDE-4FF23FE1D6B6}"/>
              </a:ext>
            </a:extLst>
          </p:cNvPr>
          <p:cNvSpPr txBox="1"/>
          <p:nvPr/>
        </p:nvSpPr>
        <p:spPr bwMode="auto">
          <a:xfrm>
            <a:off x="101468" y="1512314"/>
            <a:ext cx="3755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руководители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B0E3CAB-24D9-CC17-7E89-586BEA2291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38482"/>
            <a:ext cx="1898813" cy="2794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23AF51-B20F-55F0-5423-F78462C6258E}"/>
              </a:ext>
            </a:extLst>
          </p:cNvPr>
          <p:cNvSpPr txBox="1"/>
          <p:nvPr/>
        </p:nvSpPr>
        <p:spPr>
          <a:xfrm>
            <a:off x="1582443" y="2086507"/>
            <a:ext cx="80801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Соловей Елена Юрьевна</a:t>
            </a:r>
            <a:r>
              <a:rPr lang="ru-RU" sz="1600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 - кандидат исторических наук, директор АНО ДПО «Институт образовательных технологий»; научный руководитель инновационной площадки ВОО Воспитатели России; заместитель председателя Совета ВОО «Воспитатели России»; член научного экспертного совета Национальной премии в сфере товаров и услуг для детей «Золотой медвежонок» </a:t>
            </a:r>
          </a:p>
          <a:p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486B5C0-3E8A-324E-9DD3-8B47DA83E5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361" y="3534557"/>
            <a:ext cx="1582731" cy="15886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F2FD4C4-514C-F5BC-1BCF-16AB455B6595}"/>
              </a:ext>
            </a:extLst>
          </p:cNvPr>
          <p:cNvSpPr txBox="1"/>
          <p:nvPr/>
        </p:nvSpPr>
        <p:spPr>
          <a:xfrm>
            <a:off x="2566219" y="3693729"/>
            <a:ext cx="83180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Тимофеева Тамара Владимировна</a:t>
            </a:r>
            <a:r>
              <a:rPr lang="ru-RU" sz="1600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 – аспирант Самарского педагогического университета, член президиума федерального экспертного Совета ВОО «Воспитатели России»; соавтор парциальной программы дошкольного образования «От </a:t>
            </a:r>
            <a:r>
              <a:rPr lang="ru-RU" sz="1600" dirty="0" err="1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Фребеля</a:t>
            </a:r>
            <a:r>
              <a:rPr lang="ru-RU" sz="1600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 до робота: растим будущих инженеров», региональный эксперт конкурсов детского технического творчества «</a:t>
            </a:r>
            <a:r>
              <a:rPr lang="ru-RU" sz="1600" dirty="0" err="1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ИкаРенок</a:t>
            </a:r>
            <a:r>
              <a:rPr lang="ru-RU" sz="1600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», «</a:t>
            </a:r>
            <a:r>
              <a:rPr lang="ru-RU" sz="1600" dirty="0" err="1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Фанкластик</a:t>
            </a:r>
            <a:r>
              <a:rPr lang="ru-RU" sz="1600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», «</a:t>
            </a:r>
            <a:r>
              <a:rPr lang="ru-RU" sz="1600" dirty="0" err="1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КосмоФест</a:t>
            </a:r>
            <a:r>
              <a:rPr lang="ru-RU" sz="1600" dirty="0"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»; Почетный работник общего образования РФ. </a:t>
            </a:r>
          </a:p>
          <a:p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501368-2F1C-7150-793E-5107BD86694E}"/>
              </a:ext>
            </a:extLst>
          </p:cNvPr>
          <p:cNvSpPr txBox="1"/>
          <p:nvPr/>
        </p:nvSpPr>
        <p:spPr bwMode="auto">
          <a:xfrm>
            <a:off x="4739040" y="5049699"/>
            <a:ext cx="397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реализуется: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0C7A6E4-C74D-0E70-8599-A189AEB977BB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071" y="5634474"/>
            <a:ext cx="2199600" cy="1080000"/>
          </a:xfrm>
          <a:prstGeom prst="rect">
            <a:avLst/>
          </a:prstGeom>
          <a:effectLst>
            <a:innerShdw blurRad="63500" dist="50800" dir="18900000">
              <a:srgbClr val="EB6E19">
                <a:alpha val="75000"/>
              </a:srgbClr>
            </a:inn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47A5440-D93C-B442-2657-FF51B0962CA7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9325062" y="5644951"/>
            <a:ext cx="2199600" cy="1080000"/>
          </a:xfrm>
          <a:prstGeom prst="rect">
            <a:avLst/>
          </a:prstGeom>
          <a:effectLst>
            <a:innerShdw blurRad="63500" dist="50800" dir="18900000">
              <a:srgbClr val="EB6E19">
                <a:alpha val="80000"/>
              </a:srgbClr>
            </a:inn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D0D58A0-5EA3-4D0F-7BD8-8629DCAF3B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338" y="5436609"/>
            <a:ext cx="1199365" cy="1406663"/>
          </a:xfrm>
          <a:prstGeom prst="rect">
            <a:avLst/>
          </a:prstGeom>
          <a:effectLst/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7C83B48-C398-32BD-49CD-E52139C2B609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4041" y="5634474"/>
            <a:ext cx="2199634" cy="1080000"/>
          </a:xfrm>
          <a:prstGeom prst="rect">
            <a:avLst/>
          </a:prstGeom>
          <a:effectLst>
            <a:innerShdw blurRad="63500" dist="50800" dir="18900000">
              <a:srgbClr val="EB6E19">
                <a:alpha val="65000"/>
              </a:srgbClr>
            </a:inn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C48B21-4674-3C5F-84CD-508D6B84312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28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 rot="2106738">
            <a:off x="6547185" y="2577192"/>
            <a:ext cx="6016588" cy="168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74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2F67AD-8CF8-31E9-6A34-88D4378E50AB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CCEC9B-F320-8946-E2A4-526EC0578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808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52F667-83B4-6DB1-F71B-34BA71936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6240284"/>
            <a:ext cx="12192000" cy="64808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3C732E-5A5E-457F-BC61-6F3F4C6B9011}"/>
              </a:ext>
            </a:extLst>
          </p:cNvPr>
          <p:cNvSpPr txBox="1"/>
          <p:nvPr/>
        </p:nvSpPr>
        <p:spPr bwMode="auto">
          <a:xfrm>
            <a:off x="94979" y="133049"/>
            <a:ext cx="307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проекте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9A0D2D-8D04-3047-5D7A-9585F7257A09}"/>
              </a:ext>
            </a:extLst>
          </p:cNvPr>
          <p:cNvSpPr txBox="1"/>
          <p:nvPr/>
        </p:nvSpPr>
        <p:spPr bwMode="auto">
          <a:xfrm>
            <a:off x="7870715" y="123067"/>
            <a:ext cx="5683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Техномир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развитие без границ</a:t>
            </a:r>
            <a:endParaRPr lang="ru-RU" b="1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DBD324-3D85-9991-874D-A7422F3AB739}"/>
              </a:ext>
            </a:extLst>
          </p:cNvPr>
          <p:cNvSpPr txBox="1"/>
          <p:nvPr/>
        </p:nvSpPr>
        <p:spPr bwMode="auto">
          <a:xfrm>
            <a:off x="321121" y="992503"/>
            <a:ext cx="3224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проекта:</a:t>
            </a:r>
          </a:p>
        </p:txBody>
      </p:sp>
      <p:pic>
        <p:nvPicPr>
          <p:cNvPr id="7" name="Рисунок 6">
            <a:hlinkClick r:id="rId4"/>
            <a:extLst>
              <a:ext uri="{FF2B5EF4-FFF2-40B4-BE49-F238E27FC236}">
                <a16:creationId xmlns:a16="http://schemas.microsoft.com/office/drawing/2014/main" id="{ED8E4F3D-4BCA-8766-F826-E4EB022FA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359" y="648080"/>
            <a:ext cx="7254567" cy="40910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97D60F-5428-027E-36FC-448E37E3C55A}"/>
              </a:ext>
            </a:extLst>
          </p:cNvPr>
          <p:cNvSpPr txBox="1"/>
          <p:nvPr/>
        </p:nvSpPr>
        <p:spPr bwMode="auto">
          <a:xfrm>
            <a:off x="94979" y="1504000"/>
            <a:ext cx="5194776" cy="2633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</a:rPr>
              <a:t>разработка методических рекомендаций по формированию игровой </a:t>
            </a:r>
            <a:r>
              <a:rPr lang="ru-RU" sz="1600" dirty="0" err="1">
                <a:latin typeface="times new roman" panose="02020603050405020304" pitchFamily="18" charset="0"/>
              </a:rPr>
              <a:t>техносреды</a:t>
            </a:r>
            <a:r>
              <a:rPr lang="ru-RU" sz="1600" dirty="0">
                <a:latin typeface="times new roman" panose="02020603050405020304" pitchFamily="18" charset="0"/>
              </a:rPr>
              <a:t> в образовательном пространстве дошкольных образовательных организаций;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</a:rPr>
              <a:t>разработка методических рекомендаций по развитию детского технического творчества на основе проектной деятельности предприятий регионов РФ;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8C175E-3989-5FEB-EBC2-B63A08E36D57}"/>
              </a:ext>
            </a:extLst>
          </p:cNvPr>
          <p:cNvSpPr txBox="1"/>
          <p:nvPr/>
        </p:nvSpPr>
        <p:spPr bwMode="auto">
          <a:xfrm>
            <a:off x="6852757" y="801285"/>
            <a:ext cx="3180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бы посмотреть участников проекта нажмите на карту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DC4B95-506B-4F37-BD7C-C23D45A8D0F0}"/>
              </a:ext>
            </a:extLst>
          </p:cNvPr>
          <p:cNvSpPr txBox="1"/>
          <p:nvPr/>
        </p:nvSpPr>
        <p:spPr>
          <a:xfrm>
            <a:off x="94979" y="4137413"/>
            <a:ext cx="736770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</a:rPr>
              <a:t>разработка сценариев мероприятий с родителями по развитию детского технического творчеств;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</a:rPr>
              <a:t>мониторинг результатов развития технического творчества детей дошкольного возраста.</a:t>
            </a:r>
          </a:p>
          <a:p>
            <a:endParaRPr lang="ru-RU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B8A5494-CB3F-712C-06E1-BE826B248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2998" y="3858997"/>
            <a:ext cx="2251872" cy="285627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EB54004-3600-922B-7E93-7777643BE9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8217" y="5451852"/>
            <a:ext cx="1846564" cy="13189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9F6D09-E13E-14D4-24D6-C24DA37E5D9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8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 rot="20404365">
            <a:off x="1258275" y="584698"/>
            <a:ext cx="6016588" cy="168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80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62ABE8-72B6-DD91-6DF9-A05EB2BD0634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A83502-1170-1D8B-6915-DE87C0A60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808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A91E34-14C7-7D39-6F60-59FA1DB22F40}"/>
              </a:ext>
            </a:extLst>
          </p:cNvPr>
          <p:cNvSpPr txBox="1"/>
          <p:nvPr/>
        </p:nvSpPr>
        <p:spPr bwMode="auto">
          <a:xfrm>
            <a:off x="94979" y="133049"/>
            <a:ext cx="307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проекте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3F8039-744F-2D09-4DDE-79C7C6AB33B7}"/>
              </a:ext>
            </a:extLst>
          </p:cNvPr>
          <p:cNvSpPr txBox="1"/>
          <p:nvPr/>
        </p:nvSpPr>
        <p:spPr bwMode="auto">
          <a:xfrm>
            <a:off x="8549141" y="145964"/>
            <a:ext cx="5683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Мир Без Опасности</a:t>
            </a:r>
          </a:p>
          <a:p>
            <a:endParaRPr lang="ru-RU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06E1825-1909-0729-DB8E-9EA5B18F9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6240284"/>
            <a:ext cx="12192000" cy="64808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7995C9-20B8-B031-4BAC-C7FE0AF9AAA8}"/>
              </a:ext>
            </a:extLst>
          </p:cNvPr>
          <p:cNvSpPr txBox="1"/>
          <p:nvPr/>
        </p:nvSpPr>
        <p:spPr>
          <a:xfrm>
            <a:off x="1833715" y="761684"/>
            <a:ext cx="8239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EB6E1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Всероссийский образовательный проект «Мир Без Опасности»</a:t>
            </a:r>
            <a:endParaRPr lang="ru-RU" sz="2000" b="1" i="1" dirty="0">
              <a:solidFill>
                <a:srgbClr val="EB6E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4BA361-6861-AE9B-1766-53096BA997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251" y="714255"/>
            <a:ext cx="2313924" cy="23449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2BEB4B-ABCE-F04E-91AC-670B4DB2746B}"/>
              </a:ext>
            </a:extLst>
          </p:cNvPr>
          <p:cNvSpPr txBox="1"/>
          <p:nvPr/>
        </p:nvSpPr>
        <p:spPr>
          <a:xfrm>
            <a:off x="240283" y="1209223"/>
            <a:ext cx="71136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руководители: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1AA58DF-01BE-34D1-2E96-778D89CDF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30" y="1724302"/>
            <a:ext cx="1675128" cy="225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D5690A4-4A87-C610-35A9-CC8266ACCA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378" y="3839240"/>
            <a:ext cx="1762371" cy="22005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AC3DEC7-2BC9-FA35-4D4D-A85104DCFD27}"/>
              </a:ext>
            </a:extLst>
          </p:cNvPr>
          <p:cNvSpPr txBox="1"/>
          <p:nvPr/>
        </p:nvSpPr>
        <p:spPr>
          <a:xfrm>
            <a:off x="1978099" y="1737039"/>
            <a:ext cx="7532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Ирина Александровна Лыкова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 педагогических наук, академик Международной академии наук педагогического образования (МАНПО); профессор кафедры дошкольного образования ГАОУ ДПО «Ленинградский областной институт развития образования»; лауреат Премии Правительства РФ в области образования; член Президиума ОО «Воспитатели России»; автор парциальных программ социокультурной и художественно-эстетической направленности «Цветные ладошки», «Умные пальчики», «Мир Без Опасности», «Азбука народной культуры»; научный руководитель инновационной образовательной программы «Теремок» для детей раннего возраста (г. Москва, Россия).  </a:t>
            </a:r>
          </a:p>
          <a:p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6AC2C9-EE1C-B39D-258D-9174E2DC3EE9}"/>
              </a:ext>
            </a:extLst>
          </p:cNvPr>
          <p:cNvSpPr txBox="1"/>
          <p:nvPr/>
        </p:nvSpPr>
        <p:spPr>
          <a:xfrm>
            <a:off x="2681749" y="3798763"/>
            <a:ext cx="723654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Юрьевна Соловей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кандидат исторических наук, директор АНО ДПО «Институт образовательных технологий», заместитель Председателя ВОО Воспитатели России, член научного экспертного совета Национальной премии в сфере товаров и услуг для детей "Золотой медвежонок".</a:t>
            </a:r>
          </a:p>
          <a:p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EAFBDB-8CBB-D936-4D11-F431E7AB5973}"/>
              </a:ext>
            </a:extLst>
          </p:cNvPr>
          <p:cNvSpPr txBox="1"/>
          <p:nvPr/>
        </p:nvSpPr>
        <p:spPr bwMode="auto">
          <a:xfrm>
            <a:off x="4644148" y="4965150"/>
            <a:ext cx="397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реализуется: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913DF5A-26D5-1999-4673-13E66E09E9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6074" y="5451337"/>
            <a:ext cx="1199365" cy="1406663"/>
          </a:xfrm>
          <a:prstGeom prst="rect">
            <a:avLst/>
          </a:prstGeom>
          <a:effectLst/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2DA0E74-67B0-E996-6CB0-E96095498C45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8758" y="5574378"/>
            <a:ext cx="2199634" cy="1080000"/>
          </a:xfrm>
          <a:prstGeom prst="rect">
            <a:avLst/>
          </a:prstGeom>
          <a:effectLst>
            <a:innerShdw blurRad="63500" dist="50800" dir="18900000">
              <a:srgbClr val="EB6E19">
                <a:alpha val="65000"/>
              </a:srgbClr>
            </a:innerShdw>
          </a:effec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5C52BF0E-48DD-2AC0-B8DC-D025FDF18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758" y="5295439"/>
            <a:ext cx="1488766" cy="148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D24D2C97-348D-1880-7429-0F72A787B40B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9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 rot="2313139">
            <a:off x="5636949" y="2907507"/>
            <a:ext cx="6016588" cy="168418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9211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85C1E2-AEF2-C0BA-6E45-7AE649A92BD3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850C78-ECE0-8166-DE0A-FE487CEA5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808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01CB5B-A164-2238-B755-4ED65B928586}"/>
              </a:ext>
            </a:extLst>
          </p:cNvPr>
          <p:cNvSpPr txBox="1"/>
          <p:nvPr/>
        </p:nvSpPr>
        <p:spPr bwMode="auto">
          <a:xfrm>
            <a:off x="94979" y="133049"/>
            <a:ext cx="307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проекте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738616-D5DD-9354-5AE3-DE2E0179A90C}"/>
              </a:ext>
            </a:extLst>
          </p:cNvPr>
          <p:cNvSpPr txBox="1"/>
          <p:nvPr/>
        </p:nvSpPr>
        <p:spPr bwMode="auto">
          <a:xfrm>
            <a:off x="8549141" y="145964"/>
            <a:ext cx="5683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Мир Без Опасности</a:t>
            </a:r>
          </a:p>
          <a:p>
            <a:endParaRPr lang="ru-RU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06619B9-7639-6519-4922-F8A611E3A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6240284"/>
            <a:ext cx="12192000" cy="64808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051367-31E7-608D-20B3-C8FDF63DDF81}"/>
              </a:ext>
            </a:extLst>
          </p:cNvPr>
          <p:cNvSpPr txBox="1"/>
          <p:nvPr/>
        </p:nvSpPr>
        <p:spPr bwMode="auto">
          <a:xfrm>
            <a:off x="252296" y="781129"/>
            <a:ext cx="3224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проекта:</a:t>
            </a:r>
          </a:p>
        </p:txBody>
      </p:sp>
      <p:pic>
        <p:nvPicPr>
          <p:cNvPr id="16" name="Рисунок 15">
            <a:hlinkClick r:id="rId4"/>
            <a:extLst>
              <a:ext uri="{FF2B5EF4-FFF2-40B4-BE49-F238E27FC236}">
                <a16:creationId xmlns:a16="http://schemas.microsoft.com/office/drawing/2014/main" id="{09B11AFA-7C12-8119-6B23-68F9D28B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7840" y="2857849"/>
            <a:ext cx="5954160" cy="34325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BE230CE-90D8-4E11-C9DB-433FE5032538}"/>
              </a:ext>
            </a:extLst>
          </p:cNvPr>
          <p:cNvSpPr txBox="1"/>
          <p:nvPr/>
        </p:nvSpPr>
        <p:spPr bwMode="auto">
          <a:xfrm>
            <a:off x="121314" y="1107315"/>
            <a:ext cx="12070685" cy="1525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ea typeface="Aktifo-A SemiBold" panose="02000700000000000000" pitchFamily="2" charset="0"/>
                <a:cs typeface="Times New Roman" panose="02020603050405020304" pitchFamily="18" charset="0"/>
              </a:rPr>
              <a:t>формирова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ние культуры безопасности личности в процессе активной  деятельности, расширение социокультурного опыта растущего человека, содействие формированию эмоционально-ценностного отношения к окружающему миру и «Я- концепции»</a:t>
            </a:r>
            <a:endParaRPr lang="ru-RU" sz="1600" dirty="0">
              <a:latin typeface="Times New Roman" panose="02020603050405020304" pitchFamily="18" charset="0"/>
              <a:ea typeface="Aktifo-A SemiBold" panose="02000700000000000000" pitchFamily="2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приобщение детей к базовым российским ценностям – «Родина», «Природа», «Культура», «Человек», «Семья», «Труд», «Жизнь», «Здоровье» и др.</a:t>
            </a:r>
            <a:r>
              <a:rPr lang="ru-RU" sz="1600" dirty="0">
                <a:latin typeface="Times New Roman" panose="02020603050405020304" pitchFamily="18" charset="0"/>
                <a:ea typeface="Aktifo-A SemiBold" panose="020007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9B0492-E0BE-0313-F4E2-0A73FB7AC7A7}"/>
              </a:ext>
            </a:extLst>
          </p:cNvPr>
          <p:cNvSpPr txBox="1"/>
          <p:nvPr/>
        </p:nvSpPr>
        <p:spPr bwMode="auto">
          <a:xfrm>
            <a:off x="7531183" y="2881204"/>
            <a:ext cx="3180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бы посмотреть участников проекта нажмите на карту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98DE13-E7C2-9E64-AAF4-3A2B8CEA1B44}"/>
              </a:ext>
            </a:extLst>
          </p:cNvPr>
          <p:cNvSpPr txBox="1"/>
          <p:nvPr/>
        </p:nvSpPr>
        <p:spPr>
          <a:xfrm>
            <a:off x="94979" y="2632733"/>
            <a:ext cx="600102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азвитие восприятия, мышления, воображения как эмоционально-интеллектуального процесса открытия ребенком окружающего мира и норм взаимодействия с другими людьми, природой, культурой.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асширение опыта и практических навыков безопасного поведения в различных жизненных ситуациях (дома, в детском саду, на улице, в транспорте, в общественных местах, в путешествии и др.).</a:t>
            </a:r>
            <a:endParaRPr lang="ru-RU" sz="1600" b="1" dirty="0">
              <a:latin typeface="Times New Roman" panose="02020603050405020304" pitchFamily="18" charset="0"/>
              <a:ea typeface="Aktifo-A SemiBold" panose="02000700000000000000" pitchFamily="2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C68DF36-4566-DDB6-FC22-D8560DFDD3E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9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 rot="20479805">
            <a:off x="1332410" y="1507079"/>
            <a:ext cx="6016588" cy="168418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708693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>
            <a:off x="0" y="4677250"/>
            <a:ext cx="12192000" cy="218075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085648-6FA6-4AA0-AEC8-239809CC763F}"/>
              </a:ext>
            </a:extLst>
          </p:cNvPr>
          <p:cNvSpPr/>
          <p:nvPr/>
        </p:nvSpPr>
        <p:spPr>
          <a:xfrm>
            <a:off x="-25552" y="-2654"/>
            <a:ext cx="12192000" cy="25711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40867F-B6CE-A849-B49A-1879A69F2F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7240"/>
            <a:ext cx="3327403" cy="16337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E59BC0-83C2-93EF-BEA1-6EBC8D857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17" y="4867432"/>
            <a:ext cx="1548000" cy="154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8CFBFD-E9EE-0182-D3DB-69B497F5C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568" y="2680118"/>
            <a:ext cx="1618302" cy="18980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AA2E7D8-7FD9-BA6B-E091-75F7529FC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900" y="4867432"/>
            <a:ext cx="1548000" cy="154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4C25F33-DF8F-6673-122B-7E7B5130214B}"/>
              </a:ext>
            </a:extLst>
          </p:cNvPr>
          <p:cNvSpPr txBox="1"/>
          <p:nvPr/>
        </p:nvSpPr>
        <p:spPr>
          <a:xfrm>
            <a:off x="5072184" y="4686477"/>
            <a:ext cx="5201720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499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938-81-62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yorgit@inott.ru 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www.inott.ru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4CC1E38-8DBD-ACF6-42F5-CC535DE2546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 rot="1026799">
            <a:off x="3218260" y="390581"/>
            <a:ext cx="5476455" cy="153298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049" name="Подзаголовок 2">
            <a:extLst>
              <a:ext uri="{FF2B5EF4-FFF2-40B4-BE49-F238E27FC236}">
                <a16:creationId xmlns:a16="http://schemas.microsoft.com/office/drawing/2014/main" id="{43714FE5-FEC0-BD7F-8C9B-643F9DDC33CD}"/>
              </a:ext>
            </a:extLst>
          </p:cNvPr>
          <p:cNvSpPr txBox="1">
            <a:spLocks/>
          </p:cNvSpPr>
          <p:nvPr/>
        </p:nvSpPr>
        <p:spPr bwMode="auto">
          <a:xfrm>
            <a:off x="1832913" y="4929015"/>
            <a:ext cx="6039595" cy="16897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+7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(846) 221-00-80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sale@insila.ru</a:t>
            </a:r>
            <a:endParaRPr lang="en-US" b="1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insila.ru</a:t>
            </a:r>
          </a:p>
        </p:txBody>
      </p:sp>
      <p:pic>
        <p:nvPicPr>
          <p:cNvPr id="2051" name="Рисунок 2050">
            <a:extLst>
              <a:ext uri="{FF2B5EF4-FFF2-40B4-BE49-F238E27FC236}">
                <a16:creationId xmlns:a16="http://schemas.microsoft.com/office/drawing/2014/main" id="{BC5DE945-BE2B-3E93-BC3F-3CE1645F7D8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 rot="549267">
            <a:off x="6143210" y="164653"/>
            <a:ext cx="6016588" cy="168418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054" name="Рисунок 2053">
            <a:extLst>
              <a:ext uri="{FF2B5EF4-FFF2-40B4-BE49-F238E27FC236}">
                <a16:creationId xmlns:a16="http://schemas.microsoft.com/office/drawing/2014/main" id="{8B60D42A-1169-CDDD-6F9E-D2E01865BA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00936" y="50660"/>
            <a:ext cx="1110040" cy="951464"/>
          </a:xfrm>
          <a:prstGeom prst="rect">
            <a:avLst/>
          </a:prstGeom>
        </p:spPr>
      </p:pic>
      <p:pic>
        <p:nvPicPr>
          <p:cNvPr id="2074" name="Рисунок 2073">
            <a:extLst>
              <a:ext uri="{FF2B5EF4-FFF2-40B4-BE49-F238E27FC236}">
                <a16:creationId xmlns:a16="http://schemas.microsoft.com/office/drawing/2014/main" id="{B3309D64-A905-15E3-7429-FE26AE406E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067471">
            <a:off x="454306" y="-73392"/>
            <a:ext cx="2179782" cy="2796196"/>
          </a:xfrm>
          <a:prstGeom prst="rect">
            <a:avLst/>
          </a:prstGeom>
        </p:spPr>
      </p:pic>
      <p:pic>
        <p:nvPicPr>
          <p:cNvPr id="2079" name="Рисунок 2078">
            <a:extLst>
              <a:ext uri="{FF2B5EF4-FFF2-40B4-BE49-F238E27FC236}">
                <a16:creationId xmlns:a16="http://schemas.microsoft.com/office/drawing/2014/main" id="{C018220E-1FFD-06AD-6349-2143C1DE30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208206">
            <a:off x="3882475" y="4841083"/>
            <a:ext cx="2630343" cy="1657541"/>
          </a:xfrm>
          <a:prstGeom prst="rect">
            <a:avLst/>
          </a:prstGeom>
        </p:spPr>
      </p:pic>
      <p:pic>
        <p:nvPicPr>
          <p:cNvPr id="2083" name="Рисунок 2082">
            <a:extLst>
              <a:ext uri="{FF2B5EF4-FFF2-40B4-BE49-F238E27FC236}">
                <a16:creationId xmlns:a16="http://schemas.microsoft.com/office/drawing/2014/main" id="{FE1D7031-B6D2-8617-B6E9-0C3BBAEF5C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6618170" y="5515151"/>
            <a:ext cx="1110040" cy="9514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0ABB19-0420-F60C-EA27-92C275C8FA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4294080" y="1418226"/>
            <a:ext cx="1110040" cy="9514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2B0CEF-7CE2-DC27-9194-78BF6BD395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6817281" y="5114754"/>
            <a:ext cx="856115" cy="7322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8654FE-57FB-7237-9C5C-CC9A030105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6190112" y="5919176"/>
            <a:ext cx="856115" cy="732204"/>
          </a:xfrm>
          <a:prstGeom prst="rect">
            <a:avLst/>
          </a:prstGeom>
        </p:spPr>
      </p:pic>
      <p:pic>
        <p:nvPicPr>
          <p:cNvPr id="2" name="Рисунок 1">
            <a:hlinkClick r:id="rId14"/>
            <a:extLst>
              <a:ext uri="{FF2B5EF4-FFF2-40B4-BE49-F238E27FC236}">
                <a16:creationId xmlns:a16="http://schemas.microsoft.com/office/drawing/2014/main" id="{D396FE98-B954-69F4-3AD3-186978558C9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1325" y="3008922"/>
            <a:ext cx="1268643" cy="1221261"/>
          </a:xfrm>
          <a:prstGeom prst="rect">
            <a:avLst/>
          </a:prstGeom>
        </p:spPr>
      </p:pic>
      <p:pic>
        <p:nvPicPr>
          <p:cNvPr id="13" name="Рисунок 12">
            <a:hlinkClick r:id="rId16"/>
            <a:extLst>
              <a:ext uri="{FF2B5EF4-FFF2-40B4-BE49-F238E27FC236}">
                <a16:creationId xmlns:a16="http://schemas.microsoft.com/office/drawing/2014/main" id="{CEEDD658-CD9E-4AF8-187B-43705701C399}"/>
              </a:ext>
            </a:extLst>
          </p:cNvPr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6577001" y="3015548"/>
            <a:ext cx="1258287" cy="12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76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5086A5-480A-97BC-1D95-EC6A20AF7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419"/>
            <a:ext cx="12192000" cy="64808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E42A8041-87C9-6FA4-A03F-AA8CF869F3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1" t="2784" r="8659" b="5250"/>
          <a:stretch/>
        </p:blipFill>
        <p:spPr bwMode="auto">
          <a:xfrm>
            <a:off x="8586623" y="1202945"/>
            <a:ext cx="3423482" cy="2261944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3D940C-690C-C693-7138-E4FD3E0AEC50}"/>
              </a:ext>
            </a:extLst>
          </p:cNvPr>
          <p:cNvSpPr txBox="1"/>
          <p:nvPr/>
        </p:nvSpPr>
        <p:spPr>
          <a:xfrm>
            <a:off x="94979" y="133049"/>
            <a:ext cx="307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проекте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DC9479-F3F9-3619-0F33-D1A1EE40CF8A}"/>
              </a:ext>
            </a:extLst>
          </p:cNvPr>
          <p:cNvSpPr txBox="1"/>
          <p:nvPr/>
        </p:nvSpPr>
        <p:spPr>
          <a:xfrm>
            <a:off x="619094" y="647029"/>
            <a:ext cx="88032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i="1" dirty="0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Организуйте настоящую картинную галерею в детском саду!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9F8696-A975-E6A6-0364-94548B25C837}"/>
              </a:ext>
            </a:extLst>
          </p:cNvPr>
          <p:cNvSpPr txBox="1"/>
          <p:nvPr/>
        </p:nvSpPr>
        <p:spPr>
          <a:xfrm>
            <a:off x="5112496" y="4694645"/>
            <a:ext cx="397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реализуется: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E5D7DD-36AD-C7F7-5FC3-8012B475D05F}"/>
              </a:ext>
            </a:extLst>
          </p:cNvPr>
          <p:cNvSpPr txBox="1"/>
          <p:nvPr/>
        </p:nvSpPr>
        <p:spPr>
          <a:xfrm>
            <a:off x="1721587" y="1632923"/>
            <a:ext cx="6851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Раиса Михайловна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Чумичева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доктор пед. наук, профессор кафедры дошкольного образования Академии психологии и педагогики Южного федерального университета, Почетный работник ВПО.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1F0F23-C0EC-B220-D658-2CC1FBC1E012}"/>
              </a:ext>
            </a:extLst>
          </p:cNvPr>
          <p:cNvSpPr txBox="1"/>
          <p:nvPr/>
        </p:nvSpPr>
        <p:spPr>
          <a:xfrm>
            <a:off x="2242802" y="2673675"/>
            <a:ext cx="5836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Елена Юрьевна Соловей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к.и.н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директор АНО ДПО «Институт образовательных технологий», член президиума Федерального экспертного совета ВОО «Воспитатели России»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415DAA-FA7F-90C0-5502-10618198CB43}"/>
              </a:ext>
            </a:extLst>
          </p:cNvPr>
          <p:cNvSpPr txBox="1"/>
          <p:nvPr/>
        </p:nvSpPr>
        <p:spPr>
          <a:xfrm>
            <a:off x="3259844" y="3976613"/>
            <a:ext cx="7271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Анастасия Андреевна Пахоменко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старший воспитатель детского сада 157 МАДОУ «Радость», г. Нижний Тагил, Свердловская область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465189-89DE-FCEF-C192-15C3A82F1A44}"/>
              </a:ext>
            </a:extLst>
          </p:cNvPr>
          <p:cNvSpPr txBox="1"/>
          <p:nvPr/>
        </p:nvSpPr>
        <p:spPr>
          <a:xfrm>
            <a:off x="125359" y="1071250"/>
            <a:ext cx="3279059" cy="36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Создатели проекта</a:t>
            </a:r>
            <a:r>
              <a:rPr lang="ru-RU" dirty="0"/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08B02A-141A-347F-4AEE-4CE7EEA5994F}"/>
              </a:ext>
            </a:extLst>
          </p:cNvPr>
          <p:cNvSpPr txBox="1"/>
          <p:nvPr/>
        </p:nvSpPr>
        <p:spPr>
          <a:xfrm>
            <a:off x="8101784" y="60663"/>
            <a:ext cx="5014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Картинная галерея в детском саду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3C00270-A54E-E194-E1EA-455F8C493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5873877"/>
            <a:ext cx="12192000" cy="99758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ADED514-A81B-DCC7-A811-DD4F5234E4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9355" y="5355218"/>
            <a:ext cx="1199365" cy="1406663"/>
          </a:xfrm>
          <a:prstGeom prst="rect">
            <a:avLst/>
          </a:prstGeom>
          <a:effectLst>
            <a:outerShdw blurRad="50800" dist="38100" dir="18900000" sx="103000" sy="103000" algn="bl" rotWithShape="0">
              <a:srgbClr val="EB6E19">
                <a:alpha val="51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B6FBAA-81A5-32A4-DEE4-EB5CCFDEB7B9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97000"/>
                    </a14:imgEffect>
                    <a14:imgEffect>
                      <a14:brightnessContrast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01784" y="5511085"/>
            <a:ext cx="2115744" cy="1080000"/>
          </a:xfrm>
          <a:prstGeom prst="rect">
            <a:avLst/>
          </a:prstGeom>
          <a:effectLst>
            <a:outerShdw blurRad="50800" dist="38100" dir="18900000" sx="103000" sy="103000" algn="bl" rotWithShape="0">
              <a:schemeClr val="accent2">
                <a:alpha val="57000"/>
              </a:scheme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AC5B0E-4710-CB7F-2410-904A2F65A1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0839" y="5370749"/>
            <a:ext cx="1147541" cy="1406663"/>
          </a:xfrm>
          <a:prstGeom prst="rect">
            <a:avLst/>
          </a:prstGeom>
          <a:effectLst>
            <a:outerShdw blurRad="50800" dist="38100" dir="18900000" sx="103000" sy="103000" algn="bl" rotWithShape="0">
              <a:srgbClr val="EB6E19">
                <a:alpha val="54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47299A2-9948-3F9C-500F-509CD5AB839A}"/>
              </a:ext>
            </a:extLst>
          </p:cNvPr>
          <p:cNvSpPr txBox="1"/>
          <p:nvPr/>
        </p:nvSpPr>
        <p:spPr>
          <a:xfrm>
            <a:off x="146880" y="5908314"/>
            <a:ext cx="3806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tx2"/>
                </a:solidFill>
                <a:latin typeface="Montserrat" panose="00000500000000000000" pitchFamily="2" charset="-52"/>
                <a:ea typeface="Aktifo-A SemiBold" panose="02000700000000000000" pitchFamily="2" charset="0"/>
              </a:rPr>
              <a:t>НИИ Дошкольного Образования «Воспитатели России»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50EF32-98DF-FDDC-2A36-43A066F2165C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155924" y="1709737"/>
            <a:ext cx="1497600" cy="1850400"/>
          </a:xfrm>
          <a:prstGeom prst="rect">
            <a:avLst/>
          </a:prstGeom>
          <a:effectLst/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81A03F9-73CC-9AF1-EB6C-FCCBB46FED5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13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2554">
            <a:off x="1742288" y="946092"/>
            <a:ext cx="6504080" cy="216318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39E957-A7FC-44DB-0429-6585E793FF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657612" y="2495149"/>
            <a:ext cx="1898813" cy="27946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FEC74A-47E0-AB26-E13A-179F7F76B533}"/>
              </a:ext>
            </a:extLst>
          </p:cNvPr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1673470" y="3947708"/>
            <a:ext cx="1494956" cy="185040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FF8540-E399-824D-A756-F88F691D7B3C}"/>
              </a:ext>
            </a:extLst>
          </p:cNvPr>
          <p:cNvSpPr txBox="1"/>
          <p:nvPr/>
        </p:nvSpPr>
        <p:spPr>
          <a:xfrm>
            <a:off x="161456" y="743158"/>
            <a:ext cx="12301707" cy="263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проекта: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художественно-эстетическое развитие детей дошкольного возраста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эстетического отношения к окружающему миру и элементарных представлений о видах искусства с раннего детства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любви к искусству, популяризация живописи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интеграции репродукций произведений отечественных живописцев в развивающую предметно-пространственную среду образовательной организации с целью амплификации (обогащения) развития детей дошкольного возраста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ребенка ценностного отношения к действительности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7FAEF1-8838-A279-189A-0FA641D28E06}"/>
              </a:ext>
            </a:extLst>
          </p:cNvPr>
          <p:cNvSpPr txBox="1"/>
          <p:nvPr/>
        </p:nvSpPr>
        <p:spPr>
          <a:xfrm>
            <a:off x="297425" y="6258657"/>
            <a:ext cx="111178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Картинная галерея в детском саду в 54 регионах РФ                       Количество площадок: 294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A3922F-BDFF-756B-16D7-FB397CF22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-14930"/>
            <a:ext cx="12192000" cy="64808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A0AF64-9AD0-8AE8-146C-E643D9B1F01E}"/>
              </a:ext>
            </a:extLst>
          </p:cNvPr>
          <p:cNvSpPr txBox="1"/>
          <p:nvPr/>
        </p:nvSpPr>
        <p:spPr bwMode="auto">
          <a:xfrm>
            <a:off x="161456" y="97350"/>
            <a:ext cx="307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проекте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360DE6-19FB-6E67-9B84-09134E072269}"/>
              </a:ext>
            </a:extLst>
          </p:cNvPr>
          <p:cNvSpPr txBox="1"/>
          <p:nvPr/>
        </p:nvSpPr>
        <p:spPr bwMode="auto">
          <a:xfrm>
            <a:off x="8249268" y="111324"/>
            <a:ext cx="5014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Картинная галерея в детском саду</a:t>
            </a:r>
          </a:p>
        </p:txBody>
      </p:sp>
      <p:pic>
        <p:nvPicPr>
          <p:cNvPr id="14" name="Рисунок 13">
            <a:hlinkClick r:id="rId3"/>
            <a:extLst>
              <a:ext uri="{FF2B5EF4-FFF2-40B4-BE49-F238E27FC236}">
                <a16:creationId xmlns:a16="http://schemas.microsoft.com/office/drawing/2014/main" id="{484C516F-68D7-9091-3557-78C99867842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7901" y="3790662"/>
            <a:ext cx="4983185" cy="2880000"/>
          </a:xfrm>
          <a:prstGeom prst="rect">
            <a:avLst/>
          </a:prstGeom>
          <a:effectLst>
            <a:glow rad="63500">
              <a:schemeClr val="accent1">
                <a:alpha val="40000"/>
              </a:schemeClr>
            </a:glo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455540D-B218-1FF6-BF3D-198532DD523F}"/>
              </a:ext>
            </a:extLst>
          </p:cNvPr>
          <p:cNvSpPr txBox="1"/>
          <p:nvPr/>
        </p:nvSpPr>
        <p:spPr>
          <a:xfrm>
            <a:off x="7918042" y="3645101"/>
            <a:ext cx="3180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бы посмотреть участников проекта нажмите на карту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FE7A37-C645-41C4-3F26-ED6562A84C54}"/>
              </a:ext>
            </a:extLst>
          </p:cNvPr>
          <p:cNvSpPr txBox="1"/>
          <p:nvPr/>
        </p:nvSpPr>
        <p:spPr bwMode="auto">
          <a:xfrm>
            <a:off x="161456" y="3458690"/>
            <a:ext cx="7890737" cy="3002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дает получение статуса сетевой инновационной площадки (СИП):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современных образовательных подходов и технологий художественно-эстетического и познавательного развития детей на основе интегративного подхода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статусе сетевой инновационной площадки НИИ Воспитатели России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до 2028 года - трансляция своего опыта на мероприятиях различного уровня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в сборниках, журналах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качестве слушателя на мероприятиях партнеров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70572C-B269-808F-DE45-8AEEA8B4B20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 rot="19983655">
            <a:off x="1358355" y="1717682"/>
            <a:ext cx="6016588" cy="168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71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803411-D662-E4DE-06B9-F99FAD600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-18419"/>
            <a:ext cx="12192000" cy="64808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4ECD0E-9A4F-3789-247F-E9A3C3E3F4C5}"/>
              </a:ext>
            </a:extLst>
          </p:cNvPr>
          <p:cNvSpPr txBox="1"/>
          <p:nvPr/>
        </p:nvSpPr>
        <p:spPr bwMode="auto">
          <a:xfrm>
            <a:off x="110670" y="112905"/>
            <a:ext cx="307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проекте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7E29A4-79DF-19A2-FE91-89879F08F366}"/>
              </a:ext>
            </a:extLst>
          </p:cNvPr>
          <p:cNvSpPr txBox="1"/>
          <p:nvPr/>
        </p:nvSpPr>
        <p:spPr bwMode="auto">
          <a:xfrm>
            <a:off x="1131239" y="834573"/>
            <a:ext cx="8195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EB6E19"/>
                </a:solidFill>
                <a:latin typeface="Times New Roman" panose="02020603050405020304" pitchFamily="18" charset="0"/>
                <a:ea typeface="Aktifo-A SemiBold" panose="02000700000000000000" pitchFamily="2" charset="0"/>
                <a:cs typeface="Times New Roman" panose="02020603050405020304" pitchFamily="18" charset="0"/>
              </a:rPr>
              <a:t>Головоломка - один из наиболее интересных и доступных способов заниматься «зарядкой для ума» вместе с ребёнком.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EC1105-F8DC-93A3-A273-3099ECF7A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062393" y="686275"/>
            <a:ext cx="2750721" cy="18328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451383-B0D9-C3A6-3DCB-6F80E6D205D9}"/>
              </a:ext>
            </a:extLst>
          </p:cNvPr>
          <p:cNvSpPr txBox="1"/>
          <p:nvPr/>
        </p:nvSpPr>
        <p:spPr bwMode="auto">
          <a:xfrm>
            <a:off x="288904" y="1457331"/>
            <a:ext cx="3279059" cy="36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 проекта</a:t>
            </a:r>
            <a:r>
              <a:rPr lang="ru-RU" dirty="0"/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EC0194-CAE6-CDBD-431D-2E5496F20946}"/>
              </a:ext>
            </a:extLst>
          </p:cNvPr>
          <p:cNvSpPr txBox="1"/>
          <p:nvPr/>
        </p:nvSpPr>
        <p:spPr>
          <a:xfrm>
            <a:off x="2205189" y="2109583"/>
            <a:ext cx="92321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ea typeface="Aktifo-A SemiBold" panose="02000700000000000000" pitchFamily="2" charset="0"/>
                <a:cs typeface="Times New Roman" panose="02020603050405020304" pitchFamily="18" charset="0"/>
              </a:rPr>
              <a:t>Ирина Ивановна </a:t>
            </a:r>
            <a:r>
              <a:rPr lang="ru-RU" sz="1600" b="1" dirty="0" err="1">
                <a:latin typeface="Times New Roman" panose="02020603050405020304" pitchFamily="18" charset="0"/>
                <a:ea typeface="Aktifo-A SemiBold" panose="02000700000000000000" pitchFamily="2" charset="0"/>
                <a:cs typeface="Times New Roman" panose="02020603050405020304" pitchFamily="18" charset="0"/>
              </a:rPr>
              <a:t>Казунина</a:t>
            </a:r>
            <a:r>
              <a:rPr lang="ru-RU" sz="1600" b="1" dirty="0">
                <a:latin typeface="Times New Roman" panose="02020603050405020304" pitchFamily="18" charset="0"/>
                <a:ea typeface="Aktifo-A SemiBold" panose="02000700000000000000" pitchFamily="2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latin typeface="Times New Roman" panose="02020603050405020304" pitchFamily="18" charset="0"/>
                <a:ea typeface="Aktifo-A SemiBold" panose="02000700000000000000" pitchFamily="2" charset="0"/>
                <a:cs typeface="Times New Roman" panose="02020603050405020304" pitchFamily="18" charset="0"/>
              </a:rPr>
              <a:t>заместитель руководителя Федерального Экспертного Совета, преподаватель, руководитель методической службы АНО ДПО НИИ дошкольного образования «Воспитатели России», отличник народного просвещения РСФСР, научный руководитель проекта «МИР ГОЛОВОЛОМОК».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27F32F-28EC-A81C-2DF2-906B51A6F275}"/>
              </a:ext>
            </a:extLst>
          </p:cNvPr>
          <p:cNvSpPr txBox="1"/>
          <p:nvPr/>
        </p:nvSpPr>
        <p:spPr bwMode="auto">
          <a:xfrm>
            <a:off x="2467602" y="3168673"/>
            <a:ext cx="463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Консультационное сопровождение проекта</a:t>
            </a:r>
            <a:r>
              <a:rPr lang="ru-RU" dirty="0"/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D8D701-3246-5E6D-1968-CD60AD56B1B0}"/>
              </a:ext>
            </a:extLst>
          </p:cNvPr>
          <p:cNvSpPr txBox="1"/>
          <p:nvPr/>
        </p:nvSpPr>
        <p:spPr>
          <a:xfrm>
            <a:off x="2479196" y="3694063"/>
            <a:ext cx="9625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Красноухов Владимир Иванович, </a:t>
            </a:r>
            <a:r>
              <a:rPr lang="ru-RU" sz="16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изобретатель </a:t>
            </a:r>
            <a:r>
              <a:rPr lang="ru-RU" sz="1600" b="0" i="0" u="none" strike="noStrike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развивающих игр</a:t>
            </a:r>
            <a:r>
              <a:rPr lang="ru-RU" sz="16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 и механических </a:t>
            </a:r>
            <a:r>
              <a:rPr lang="ru-RU" sz="1600" b="0" i="0" u="none" strike="noStrike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головоломок</a:t>
            </a:r>
            <a:r>
              <a:rPr lang="ru-RU" sz="16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0" i="0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популяризатор головоломок. Автор более 100 головоломок и имеет более 40 патентов на изобретения. Головоломки Красноухова выпускают по его лицензиям в США, Японии, Испании, Нидерландах. 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7F23BDF-EA40-C0F7-4B6C-429281BB5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57" y="2037248"/>
            <a:ext cx="1749372" cy="2109600"/>
          </a:xfrm>
          <a:prstGeom prst="rect">
            <a:avLst/>
          </a:prstGeom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30AFB9-25F9-2972-340E-F5A3513DC864}"/>
              </a:ext>
            </a:extLst>
          </p:cNvPr>
          <p:cNvSpPr txBox="1"/>
          <p:nvPr/>
        </p:nvSpPr>
        <p:spPr bwMode="auto">
          <a:xfrm>
            <a:off x="6209072" y="101191"/>
            <a:ext cx="8190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головоломок. Смарт-тренинг для дошкольников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03B2FA-B22A-6984-F271-B15B3BDDEA6E}"/>
              </a:ext>
            </a:extLst>
          </p:cNvPr>
          <p:cNvSpPr txBox="1"/>
          <p:nvPr/>
        </p:nvSpPr>
        <p:spPr bwMode="auto">
          <a:xfrm>
            <a:off x="5669232" y="4709452"/>
            <a:ext cx="397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реализуется: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E8AA84A-402A-4299-9270-35B212AA1F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406" y="3749042"/>
            <a:ext cx="1749622" cy="2108484"/>
          </a:xfrm>
          <a:prstGeom prst="rect">
            <a:avLst/>
          </a:prstGeom>
          <a:effectLst/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248BC47-4E4C-731D-4738-3EAF65AE3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" y="5857526"/>
            <a:ext cx="12192000" cy="1005926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02685A7-7329-5E59-2ECE-5A6CF99C4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3933581" y="5365952"/>
            <a:ext cx="1147541" cy="1406663"/>
          </a:xfrm>
          <a:prstGeom prst="rect">
            <a:avLst/>
          </a:prstGeom>
          <a:effectLst>
            <a:outerShdw blurRad="50800" dist="38100" sx="107000" sy="107000" algn="l" rotWithShape="0">
              <a:srgbClr val="EB6E19">
                <a:alpha val="57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C24BE67-9A34-4A63-77D9-1849CB115C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5646" y="5294227"/>
            <a:ext cx="1199365" cy="1406663"/>
          </a:xfrm>
          <a:prstGeom prst="rect">
            <a:avLst/>
          </a:prstGeom>
          <a:effectLst>
            <a:outerShdw blurRad="50800" dist="50800" dir="5400000" sx="111000" sy="111000" algn="ctr" rotWithShape="0">
              <a:srgbClr val="EB6E19">
                <a:alpha val="54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9B2FC28-2B73-15DF-D908-15568B346351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9536" y="5451880"/>
            <a:ext cx="2160000" cy="1080000"/>
          </a:xfrm>
          <a:prstGeom prst="rect">
            <a:avLst/>
          </a:prstGeom>
          <a:effectLst>
            <a:outerShdw blurRad="50800" dist="38100" dir="18900000" sx="105000" sy="105000" algn="bl" rotWithShape="0">
              <a:schemeClr val="accent2">
                <a:alpha val="54000"/>
              </a:scheme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3A8DC4B-E87A-75E1-2061-93BF657868E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12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930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34418">
            <a:off x="5554688" y="2714064"/>
            <a:ext cx="6504080" cy="216318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190912-056C-C41C-9F6E-F84BFDAFCD59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11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 rot="21275231">
            <a:off x="1776035" y="944803"/>
            <a:ext cx="6016588" cy="16841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C11541-777D-9C18-42B6-2C8FEA290DAD}"/>
              </a:ext>
            </a:extLst>
          </p:cNvPr>
          <p:cNvSpPr txBox="1"/>
          <p:nvPr/>
        </p:nvSpPr>
        <p:spPr bwMode="auto">
          <a:xfrm>
            <a:off x="1248697" y="5908314"/>
            <a:ext cx="270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ea typeface="Aktifo-A SemiBold" panose="02000700000000000000" pitchFamily="2" charset="0"/>
                <a:cs typeface="Times New Roman" panose="02020603050405020304" pitchFamily="18" charset="0"/>
              </a:rPr>
              <a:t>НИИ Дошкольного Образования </a:t>
            </a:r>
          </a:p>
          <a:p>
            <a:pPr algn="r"/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ea typeface="Aktifo-A SemiBold" panose="02000700000000000000" pitchFamily="2" charset="0"/>
                <a:cs typeface="Times New Roman" panose="02020603050405020304" pitchFamily="18" charset="0"/>
              </a:rPr>
              <a:t>«Воспитатели России» </a:t>
            </a:r>
          </a:p>
        </p:txBody>
      </p:sp>
    </p:spTree>
    <p:extLst>
      <p:ext uri="{BB962C8B-B14F-4D97-AF65-F5344CB8AC3E}">
        <p14:creationId xmlns:p14="http://schemas.microsoft.com/office/powerpoint/2010/main" val="2749952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0A9DB1-FF75-0397-861B-D2182095D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-38183"/>
            <a:ext cx="12192000" cy="64808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543B15-D738-E3C9-1BCC-15288176D175}"/>
              </a:ext>
            </a:extLst>
          </p:cNvPr>
          <p:cNvSpPr txBox="1"/>
          <p:nvPr/>
        </p:nvSpPr>
        <p:spPr bwMode="auto">
          <a:xfrm>
            <a:off x="152400" y="85346"/>
            <a:ext cx="6174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проекте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77D9E9-8299-E4C7-35E3-1B986C9F7875}"/>
              </a:ext>
            </a:extLst>
          </p:cNvPr>
          <p:cNvSpPr txBox="1"/>
          <p:nvPr/>
        </p:nvSpPr>
        <p:spPr bwMode="auto">
          <a:xfrm>
            <a:off x="6209072" y="101191"/>
            <a:ext cx="8190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головоломок. Смарт-тренинг для дошкольников</a:t>
            </a:r>
          </a:p>
        </p:txBody>
      </p:sp>
      <p:pic>
        <p:nvPicPr>
          <p:cNvPr id="16" name="Рисунок 15">
            <a:hlinkClick r:id="rId4"/>
            <a:extLst>
              <a:ext uri="{FF2B5EF4-FFF2-40B4-BE49-F238E27FC236}">
                <a16:creationId xmlns:a16="http://schemas.microsoft.com/office/drawing/2014/main" id="{6C0B1806-7CEF-E7E4-D33A-EBD0027866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608" y="3448584"/>
            <a:ext cx="4966400" cy="2880000"/>
          </a:xfrm>
          <a:prstGeom prst="rect">
            <a:avLst/>
          </a:prstGeom>
          <a:effectLst>
            <a:glow rad="63500">
              <a:schemeClr val="accent1">
                <a:alpha val="40000"/>
              </a:schemeClr>
            </a:glo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AE388B3-331F-67E0-AC77-1FAACD58E0D2}"/>
              </a:ext>
            </a:extLst>
          </p:cNvPr>
          <p:cNvSpPr txBox="1"/>
          <p:nvPr/>
        </p:nvSpPr>
        <p:spPr bwMode="auto">
          <a:xfrm>
            <a:off x="231058" y="639733"/>
            <a:ext cx="7329947" cy="5588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проекта: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и развитие интеллектуальных способностей ребенка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становление нравственно-волевых качеств личности;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воображения, креативности мышления (умения гибко, оригинально мыслить);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символической функции сознания;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гармоничное, сбалансированное развитие у детей эмоционально-образного и логического начал;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интереса к играм, требующим умственного напряжения, интеллектуального усилия;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стремления к достижению положительного результата, настойчивости и находчивости;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таких мыслительных операций как: анализ, синтез, сравнение, обобщение, классификация;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навыка ориентировки.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863CF5-8383-FC99-C8A8-48DCBCC0868B}"/>
              </a:ext>
            </a:extLst>
          </p:cNvPr>
          <p:cNvSpPr txBox="1"/>
          <p:nvPr/>
        </p:nvSpPr>
        <p:spPr bwMode="auto">
          <a:xfrm>
            <a:off x="7588007" y="3525916"/>
            <a:ext cx="3180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бы посмотреть участников проекта нажмите на карту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F42413-E414-6BEC-09D0-BA1C8A6B5B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2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930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34418">
            <a:off x="2505432" y="1047431"/>
            <a:ext cx="6504080" cy="21631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5E4835-457F-1D50-E1AF-1636D6C1BDC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1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 rot="12505627">
            <a:off x="67503" y="3727178"/>
            <a:ext cx="6016588" cy="16841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FD2724-9DA0-9482-4C35-77A0645DFA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071" y="609897"/>
            <a:ext cx="2172929" cy="2172929"/>
          </a:xfrm>
          <a:prstGeom prst="rect">
            <a:avLst/>
          </a:prstGeom>
          <a:effectLst>
            <a:glow>
              <a:schemeClr val="accent1"/>
            </a:glow>
            <a:outerShdw blurRad="50800" dist="38100" dir="8100000" sx="104000" sy="104000" algn="tr" rotWithShape="0">
              <a:srgbClr val="EB6E19">
                <a:alpha val="40000"/>
              </a:srgbClr>
            </a:outerShdw>
            <a:reflection endPos="0" dir="5400000" sy="-100000" algn="bl" rotWithShape="0"/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904388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13DDC1F-DFD8-5645-9F8C-46EF3850E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9440"/>
            <a:ext cx="12192000" cy="64808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28250F-4C97-7A03-5418-8FBD5A7598D8}"/>
              </a:ext>
            </a:extLst>
          </p:cNvPr>
          <p:cNvSpPr txBox="1"/>
          <p:nvPr/>
        </p:nvSpPr>
        <p:spPr bwMode="auto">
          <a:xfrm>
            <a:off x="103546" y="120505"/>
            <a:ext cx="6174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проекте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CC8D8F-8E52-E244-3F4D-2AD8A6114FDC}"/>
              </a:ext>
            </a:extLst>
          </p:cNvPr>
          <p:cNvSpPr txBox="1"/>
          <p:nvPr/>
        </p:nvSpPr>
        <p:spPr>
          <a:xfrm>
            <a:off x="6931742" y="139374"/>
            <a:ext cx="6027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образовательная среда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ПиктоМир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72B3FD12-1F4C-0DBE-2992-C5D7376ABAE1}"/>
              </a:ext>
            </a:extLst>
          </p:cNvPr>
          <p:cNvSpPr txBox="1">
            <a:spLocks/>
          </p:cNvSpPr>
          <p:nvPr/>
        </p:nvSpPr>
        <p:spPr bwMode="auto">
          <a:xfrm>
            <a:off x="0" y="660738"/>
            <a:ext cx="10235380" cy="758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000" b="1" i="1" dirty="0">
              <a:solidFill>
                <a:srgbClr val="1712F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7EDCF8-7675-5434-CFC8-B91DEB8E45DC}"/>
              </a:ext>
            </a:extLst>
          </p:cNvPr>
          <p:cNvSpPr txBox="1"/>
          <p:nvPr/>
        </p:nvSpPr>
        <p:spPr bwMode="auto">
          <a:xfrm>
            <a:off x="213544" y="1328168"/>
            <a:ext cx="3279059" cy="369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Создатели проекта</a:t>
            </a:r>
            <a:r>
              <a:rPr lang="ru-RU" dirty="0"/>
              <a:t>: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E6E81CC-1445-10E8-09FF-114451396BC3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6719" y="1788533"/>
            <a:ext cx="1688400" cy="1764000"/>
          </a:xfrm>
          <a:prstGeom prst="rect">
            <a:avLst/>
          </a:prstGeom>
          <a:effectLst/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9AEA86F-D086-359A-3BF1-62FEE28504D5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99994" y="2949176"/>
            <a:ext cx="1688400" cy="1764000"/>
          </a:xfrm>
          <a:prstGeom prst="rect">
            <a:avLst/>
          </a:prstGeom>
          <a:effectLst/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6592DA5-3483-75C4-3D03-9A3B17828CE1}"/>
              </a:ext>
            </a:extLst>
          </p:cNvPr>
          <p:cNvSpPr txBox="1"/>
          <p:nvPr/>
        </p:nvSpPr>
        <p:spPr>
          <a:xfrm>
            <a:off x="3125089" y="4058566"/>
            <a:ext cx="6213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Райко Миля Вячеславовна, </a:t>
            </a:r>
            <a:r>
              <a:rPr lang="ru-RU" sz="16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6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аучный сотрудник, старший преподаватель кафедры ДПО ФГУ ФНЦ НИИСИ РАН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ADB378-767F-2945-D2BD-F967CE790A16}"/>
              </a:ext>
            </a:extLst>
          </p:cNvPr>
          <p:cNvSpPr txBox="1"/>
          <p:nvPr/>
        </p:nvSpPr>
        <p:spPr>
          <a:xfrm>
            <a:off x="1907765" y="1820247"/>
            <a:ext cx="6626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Кушниренко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Анатолиий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Георгиевич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оветский и российский математик и специалист в области информационных технологий. Заведующий отделом учебной информатики НИИСИ РАН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42FD009-793E-491D-63EF-2B8910D2D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5873877"/>
            <a:ext cx="12192000" cy="997583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AE12409-3897-784B-256B-C1CB1E8ECEAE}"/>
              </a:ext>
            </a:extLst>
          </p:cNvPr>
          <p:cNvSpPr txBox="1"/>
          <p:nvPr/>
        </p:nvSpPr>
        <p:spPr bwMode="auto">
          <a:xfrm>
            <a:off x="4837363" y="4780342"/>
            <a:ext cx="397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реализуется: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6FBC1C5-C686-415A-3922-D02047BC3D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0261" y="5336175"/>
            <a:ext cx="1199365" cy="1406663"/>
          </a:xfrm>
          <a:prstGeom prst="rect">
            <a:avLst/>
          </a:prstGeom>
          <a:effectLst>
            <a:outerShdw blurRad="50800" dist="50800" dir="5400000" sx="111000" sy="111000" algn="ctr" rotWithShape="0">
              <a:srgbClr val="EB6E19">
                <a:alpha val="54000"/>
              </a:srgbClr>
            </a:outerShd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C525D63-4D45-D9F8-6415-544D75C3CDB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6000"/>
          </a:blip>
          <a:stretch>
            <a:fillRect/>
          </a:stretch>
        </p:blipFill>
        <p:spPr>
          <a:xfrm>
            <a:off x="8403318" y="3054342"/>
            <a:ext cx="3886742" cy="2943636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EF98C5E-8330-D52B-8034-1200C44A1949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6489" y="5458168"/>
            <a:ext cx="2199634" cy="1080000"/>
          </a:xfrm>
          <a:prstGeom prst="rect">
            <a:avLst/>
          </a:prstGeom>
          <a:effectLst>
            <a:outerShdw blurRad="50800" dist="38100" dir="18900000" sx="105000" sy="105000" algn="bl" rotWithShape="0">
              <a:schemeClr val="accent2">
                <a:alpha val="54000"/>
              </a:schemeClr>
            </a:outerShdw>
          </a:effec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6F6116A-1E5A-8522-2304-2D2000483F54}"/>
              </a:ext>
            </a:extLst>
          </p:cNvPr>
          <p:cNvSpPr txBox="1"/>
          <p:nvPr/>
        </p:nvSpPr>
        <p:spPr bwMode="auto">
          <a:xfrm>
            <a:off x="2349776" y="2877557"/>
            <a:ext cx="6941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1" i="0" dirty="0">
                <a:effectLst/>
                <a:highlight>
                  <a:srgbClr val="F7F9F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Леонов Александр Георгиевич, </a:t>
            </a:r>
            <a:r>
              <a:rPr lang="ru-RU" sz="1600" i="0" dirty="0">
                <a:effectLst/>
                <a:highlight>
                  <a:srgbClr val="F7F9FC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ведущий научный сотрудник мехмата МГУ, профессор МПГУ, ГУУ, зав. кафедрой ДПО ФНЦ НИИСИ РАН</a:t>
            </a:r>
            <a:endParaRPr lang="ru-RU" sz="1600" i="0" dirty="0">
              <a:effectLst/>
              <a:highlight>
                <a:srgbClr val="FFFFFF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1A20032-B22D-A484-1EF7-A1A1EAF25F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9602" y="859040"/>
            <a:ext cx="1987448" cy="198744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F25E749F-AEB5-E3D0-AC35-FAD9B9324DE1}"/>
              </a:ext>
            </a:extLst>
          </p:cNvPr>
          <p:cNvSpPr txBox="1"/>
          <p:nvPr/>
        </p:nvSpPr>
        <p:spPr bwMode="auto">
          <a:xfrm>
            <a:off x="1337187" y="888432"/>
            <a:ext cx="9517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Комплексный подход к внедрению азов </a:t>
            </a:r>
            <a:r>
              <a:rPr lang="ru-RU" sz="2000" b="1" i="1" dirty="0" err="1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алгоритмики</a:t>
            </a:r>
            <a:r>
              <a:rPr lang="ru-RU" sz="2000" b="1" i="1" dirty="0">
                <a:solidFill>
                  <a:srgbClr val="EB6E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программированию!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A6FB83B-82E6-9674-6914-8E38F0ED9C9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12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930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 rot="20406555">
            <a:off x="2398204" y="2173410"/>
            <a:ext cx="6504080" cy="216318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9270843-BD3D-2B90-D212-9E599C7C60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 bwMode="auto">
          <a:xfrm>
            <a:off x="1438149" y="4109839"/>
            <a:ext cx="1686903" cy="1764000"/>
          </a:xfrm>
          <a:prstGeom prst="rect">
            <a:avLst/>
          </a:prstGeom>
          <a:effectLst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A6CC3C-F186-DCBC-7129-668512EFA0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0002" y="5466900"/>
            <a:ext cx="1597422" cy="1144154"/>
          </a:xfrm>
          <a:prstGeom prst="rect">
            <a:avLst/>
          </a:prstGeom>
          <a:effectLst>
            <a:outerShdw blurRad="50800" dist="38100" sx="103000" sy="103000" algn="l" rotWithShape="0">
              <a:srgbClr val="EB6E19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8497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13DDC1F-DFD8-5645-9F8C-46EF3850E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12192000" cy="64808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28250F-4C97-7A03-5418-8FBD5A7598D8}"/>
              </a:ext>
            </a:extLst>
          </p:cNvPr>
          <p:cNvSpPr txBox="1"/>
          <p:nvPr/>
        </p:nvSpPr>
        <p:spPr bwMode="auto">
          <a:xfrm>
            <a:off x="167303" y="139374"/>
            <a:ext cx="6174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проектах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CC8D8F-8E52-E244-3F4D-2AD8A6114FDC}"/>
              </a:ext>
            </a:extLst>
          </p:cNvPr>
          <p:cNvSpPr txBox="1"/>
          <p:nvPr/>
        </p:nvSpPr>
        <p:spPr>
          <a:xfrm>
            <a:off x="6931742" y="139374"/>
            <a:ext cx="6027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образовательная среда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ПиктоМир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72B3FD12-1F4C-0DBE-2992-C5D7376ABAE1}"/>
              </a:ext>
            </a:extLst>
          </p:cNvPr>
          <p:cNvSpPr txBox="1">
            <a:spLocks/>
          </p:cNvSpPr>
          <p:nvPr/>
        </p:nvSpPr>
        <p:spPr bwMode="auto">
          <a:xfrm>
            <a:off x="103546" y="752056"/>
            <a:ext cx="10235380" cy="758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000" b="1" i="1" dirty="0">
              <a:solidFill>
                <a:srgbClr val="1712F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FDD552-938C-8D00-C1DD-23E50F4C1A37}"/>
              </a:ext>
            </a:extLst>
          </p:cNvPr>
          <p:cNvSpPr txBox="1"/>
          <p:nvPr/>
        </p:nvSpPr>
        <p:spPr bwMode="auto">
          <a:xfrm>
            <a:off x="103546" y="737791"/>
            <a:ext cx="7329947" cy="78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проекта: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hlinkClick r:id="rId4"/>
            <a:extLst>
              <a:ext uri="{FF2B5EF4-FFF2-40B4-BE49-F238E27FC236}">
                <a16:creationId xmlns:a16="http://schemas.microsoft.com/office/drawing/2014/main" id="{8633E526-1500-F619-71F4-CE7C83262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7119" y="3681583"/>
            <a:ext cx="4991999" cy="2880000"/>
          </a:xfrm>
          <a:prstGeom prst="rect">
            <a:avLst/>
          </a:prstGeom>
          <a:effectLst>
            <a:glow rad="63500">
              <a:schemeClr val="accent1">
                <a:alpha val="40000"/>
              </a:schemeClr>
            </a:glo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921D9A-9421-FE78-C458-71DF6D76D5FE}"/>
              </a:ext>
            </a:extLst>
          </p:cNvPr>
          <p:cNvSpPr txBox="1"/>
          <p:nvPr/>
        </p:nvSpPr>
        <p:spPr bwMode="auto">
          <a:xfrm>
            <a:off x="8198127" y="3681583"/>
            <a:ext cx="3180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бы посмотреть участников проекта нажмите на карту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D019E38-DF58-8D73-2DAC-6A2251310E0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8400" y="628667"/>
            <a:ext cx="4423600" cy="279642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A1DE4EC-FA7A-6AE6-BC02-89D859D1FBD1}"/>
              </a:ext>
            </a:extLst>
          </p:cNvPr>
          <p:cNvSpPr txBox="1"/>
          <p:nvPr/>
        </p:nvSpPr>
        <p:spPr bwMode="auto">
          <a:xfrm>
            <a:off x="167303" y="1090629"/>
            <a:ext cx="8780052" cy="5588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основными понятиями информатики, такими как информация, алгоритм и модель,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знаний об алгоритмических конструкциях, логических значениях и операциях,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одним из языков программирования и основными алгоритмическими структурами,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приёмам организации, формализации и структурирования информации,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познавательной активности через формирование основ алгоритмического и логического мышления,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безопасности собственной жизнедеятельности и окружающего мира,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ценностного отношения к собственному труду и труду других людей,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навыков сотрудничества, работы в коллективе и команде.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творческих способностей детей,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логического мышления,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анализу, сравнению и сопоставлению,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первичных навыков решения алгоритмических задач,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D4934C3-CE72-584C-3DB5-691453CE511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11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 rot="3104269">
            <a:off x="563591" y="2878147"/>
            <a:ext cx="6016588" cy="168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586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13DDC1F-DFD8-5645-9F8C-46EF3850E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12192000" cy="64808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28250F-4C97-7A03-5418-8FBD5A7598D8}"/>
              </a:ext>
            </a:extLst>
          </p:cNvPr>
          <p:cNvSpPr txBox="1"/>
          <p:nvPr/>
        </p:nvSpPr>
        <p:spPr bwMode="auto">
          <a:xfrm>
            <a:off x="0" y="126149"/>
            <a:ext cx="61746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проектах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CC8D8F-8E52-E244-3F4D-2AD8A6114FDC}"/>
              </a:ext>
            </a:extLst>
          </p:cNvPr>
          <p:cNvSpPr txBox="1"/>
          <p:nvPr/>
        </p:nvSpPr>
        <p:spPr>
          <a:xfrm>
            <a:off x="6931742" y="139374"/>
            <a:ext cx="6027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образовательная среда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ПиктоМир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72B3FD12-1F4C-0DBE-2992-C5D7376ABAE1}"/>
              </a:ext>
            </a:extLst>
          </p:cNvPr>
          <p:cNvSpPr txBox="1">
            <a:spLocks/>
          </p:cNvSpPr>
          <p:nvPr/>
        </p:nvSpPr>
        <p:spPr bwMode="auto">
          <a:xfrm>
            <a:off x="103546" y="752056"/>
            <a:ext cx="10235380" cy="758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000" b="1" i="1" dirty="0">
              <a:solidFill>
                <a:srgbClr val="1712F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C826AC-79E5-A7DC-3BF3-45361CD6ED0D}"/>
              </a:ext>
            </a:extLst>
          </p:cNvPr>
          <p:cNvSpPr txBox="1"/>
          <p:nvPr/>
        </p:nvSpPr>
        <p:spPr bwMode="auto">
          <a:xfrm>
            <a:off x="4721943" y="758245"/>
            <a:ext cx="7890737" cy="41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дает получение статуса сетевой инновационной площадки (СИП):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30C4E0-6F18-2635-4736-133912337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8080"/>
            <a:ext cx="4431983" cy="2954655"/>
          </a:xfrm>
          <a:prstGeom prst="rect">
            <a:avLst/>
          </a:prstGeom>
          <a:effectLst>
            <a:outerShdw blurRad="50800" dist="38100" dir="2700000" sx="102000" sy="102000" algn="tl" rotWithShape="0">
              <a:srgbClr val="EB6E19">
                <a:alpha val="40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EE73C9-7311-7AAF-9160-9E7C176B08D8}"/>
              </a:ext>
            </a:extLst>
          </p:cNvPr>
          <p:cNvSpPr txBox="1"/>
          <p:nvPr/>
        </p:nvSpPr>
        <p:spPr>
          <a:xfrm>
            <a:off x="169699" y="3576518"/>
            <a:ext cx="800090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консультативная помощь;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приглашения на региональные и общероссийские мероприятия и т.д.;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информации о методических новинках по программированию, проведение информационно-методических семинаров, открытых мероприятий;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опыта работы внедрения основ алгоритмизации и программирования для дошкольников и младших школьников в цифровой образовательной среде «</a:t>
            </a:r>
            <a:r>
              <a:rPr lang="ru-RU" sz="1600" b="0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ПиктоМир</a:t>
            </a:r>
            <a:r>
              <a:rPr lang="ru-RU" sz="16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в региональных и федеральных СМИ и др.</a:t>
            </a:r>
          </a:p>
          <a:p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413C1D-5DFB-5102-389E-DA18CABDA75E}"/>
              </a:ext>
            </a:extLst>
          </p:cNvPr>
          <p:cNvSpPr txBox="1"/>
          <p:nvPr/>
        </p:nvSpPr>
        <p:spPr bwMode="auto">
          <a:xfrm>
            <a:off x="4431983" y="1239801"/>
            <a:ext cx="7494546" cy="2633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Приказа о присвоении статуса площадки ФГУ ФНЦ НИИСИ РАН;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организацию повышения квалификации на курсах, с выдачей удостоверений установленного образца;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в течении всего периода работы сетевой инновационной площадки 2020-2025 гг. с получением </a:t>
            </a:r>
            <a:r>
              <a:rPr lang="ru-RU" sz="1600" b="0" i="0" dirty="0" err="1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апробационного</a:t>
            </a:r>
            <a:r>
              <a:rPr lang="ru-RU" sz="16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плана;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b="0" i="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закупку (по специальной цене) необходимой литературы и оборудования для организации образовательного процесса (по желанию и возможностям ОУ);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5EEF7B2-8166-E433-D513-51BF63E05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1022" y="3937348"/>
            <a:ext cx="4380978" cy="2920652"/>
          </a:xfrm>
          <a:prstGeom prst="rect">
            <a:avLst/>
          </a:prstGeom>
          <a:effectLst>
            <a:outerShdw blurRad="50800" dist="38100" dir="13500000" sx="102000" sy="102000" algn="br" rotWithShape="0">
              <a:srgbClr val="EB6E19">
                <a:alpha val="40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37B5292-E01B-3DC9-22F2-7D410BB1D08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7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75493">
            <a:off x="66519" y="4497952"/>
            <a:ext cx="4209042" cy="139988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36B5535-91FC-9E6B-D443-CC7C617E0F2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3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23222">
            <a:off x="4691476" y="879737"/>
            <a:ext cx="6504080" cy="216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72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FE8B4C-B079-B051-6EBB-8E719C14C797}"/>
            </a:ext>
          </a:extLst>
        </p:cNvPr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39C9C2-A01E-7CCB-ED69-D2F64984B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419"/>
            <a:ext cx="12192000" cy="64808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6A313E-9C65-37F1-74F5-E77E630D09D7}"/>
              </a:ext>
            </a:extLst>
          </p:cNvPr>
          <p:cNvSpPr txBox="1"/>
          <p:nvPr/>
        </p:nvSpPr>
        <p:spPr>
          <a:xfrm>
            <a:off x="94979" y="133049"/>
            <a:ext cx="307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проекте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C44B9C-420B-02F1-7794-1D4B1C849C61}"/>
              </a:ext>
            </a:extLst>
          </p:cNvPr>
          <p:cNvSpPr txBox="1"/>
          <p:nvPr/>
        </p:nvSpPr>
        <p:spPr>
          <a:xfrm>
            <a:off x="8101784" y="60663"/>
            <a:ext cx="5014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России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01166A-5818-F12A-990A-E1182CD23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6240284"/>
            <a:ext cx="12192000" cy="64808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89C36E-E643-78E6-DF41-900F0CACE5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793" y="892642"/>
            <a:ext cx="2618327" cy="26110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9B6650D-A63E-91D7-0D71-B825C7012D6A}"/>
              </a:ext>
            </a:extLst>
          </p:cNvPr>
          <p:cNvSpPr txBox="1"/>
          <p:nvPr/>
        </p:nvSpPr>
        <p:spPr>
          <a:xfrm>
            <a:off x="727587" y="772716"/>
            <a:ext cx="10323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EB6E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эколого-туристический образовательный проект </a:t>
            </a:r>
          </a:p>
          <a:p>
            <a:pPr algn="ctr"/>
            <a:r>
              <a:rPr lang="ru-RU" sz="2000" b="1" i="1" dirty="0">
                <a:solidFill>
                  <a:srgbClr val="EB6E1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«Природа России»</a:t>
            </a:r>
            <a:endParaRPr lang="ru-RU" sz="2000" b="1" i="1" dirty="0">
              <a:solidFill>
                <a:srgbClr val="EB6E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6660FA0-C024-15BC-FEFE-ED9E99998EAD}"/>
              </a:ext>
            </a:extLst>
          </p:cNvPr>
          <p:cNvSpPr txBox="1"/>
          <p:nvPr/>
        </p:nvSpPr>
        <p:spPr bwMode="auto">
          <a:xfrm>
            <a:off x="166647" y="5226436"/>
            <a:ext cx="397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реализуется: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9D6DD3-5443-E758-804B-B62FD4354B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72793" y="4833621"/>
            <a:ext cx="1199365" cy="1406663"/>
          </a:xfrm>
          <a:prstGeom prst="rect">
            <a:avLst/>
          </a:prstGeom>
          <a:effectLst>
            <a:outerShdw blurRad="50800" dist="50800" dir="5400000" sx="111000" sy="111000" algn="ctr" rotWithShape="0">
              <a:srgbClr val="EB6E19">
                <a:alpha val="54000"/>
              </a:srgbClr>
            </a:outerShdw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45150E4-2E35-06CC-DFBB-B897DC2EDC8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1839" y="5065984"/>
            <a:ext cx="2199634" cy="1080000"/>
          </a:xfrm>
          <a:prstGeom prst="rect">
            <a:avLst/>
          </a:prstGeom>
          <a:effectLst>
            <a:outerShdw blurRad="50800" dist="38100" dir="18900000" sx="105000" sy="105000" algn="bl" rotWithShape="0">
              <a:schemeClr val="accent2">
                <a:alpha val="54000"/>
              </a:scheme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8E2AB5-2ACA-9CEF-0FD6-5D8F7F3DCE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7128" y="4917558"/>
            <a:ext cx="1918113" cy="1272246"/>
          </a:xfrm>
          <a:prstGeom prst="rect">
            <a:avLst/>
          </a:prstGeom>
          <a:effectLst>
            <a:outerShdw blurRad="50800" dist="38100" sx="102000" sy="102000" algn="l" rotWithShape="0">
              <a:srgbClr val="EB6E19">
                <a:alpha val="69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257F65-4107-2FFE-B422-536170F44E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35880" y="2084326"/>
            <a:ext cx="2045322" cy="23073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4C5C67-88CD-45EA-34D1-49166AECE89F}"/>
              </a:ext>
            </a:extLst>
          </p:cNvPr>
          <p:cNvSpPr txBox="1"/>
          <p:nvPr/>
        </p:nvSpPr>
        <p:spPr bwMode="auto">
          <a:xfrm>
            <a:off x="2381579" y="2084326"/>
            <a:ext cx="6409209" cy="2264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Оксана Алексеевна </a:t>
            </a:r>
            <a:r>
              <a:rPr lang="ru-RU" sz="1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Скоролупова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федеральный эксперт, ведущий методист издательства «Просвещение-Союз», член рабочей группы Координационного совета при Правительстве РФ по проведению в Российской Федерации Десятилетия Детства, почетный работник общего образования РФ, автор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методических пособий по развитию детей дошкольного возраста</a:t>
            </a:r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59D186-E754-947B-7FCB-6CFC541F1C87}"/>
              </a:ext>
            </a:extLst>
          </p:cNvPr>
          <p:cNvSpPr txBox="1"/>
          <p:nvPr/>
        </p:nvSpPr>
        <p:spPr bwMode="auto">
          <a:xfrm>
            <a:off x="94979" y="1568773"/>
            <a:ext cx="3755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970355-556D-2A48-C79F-2D230DC63E5E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8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3000"/>
                    </a14:imgEffect>
                    <a14:imgEffect>
                      <a14:colorTemperature colorTemp="5500"/>
                    </a14:imgEffect>
                    <a14:imgEffect>
                      <a14:brightnessContrast contrast="-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 rot="19983655">
            <a:off x="3471289" y="3422230"/>
            <a:ext cx="6016588" cy="168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123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4930</TotalTime>
  <Words>1530</Words>
  <Application>Microsoft Office PowerPoint</Application>
  <DocSecurity>0</DocSecurity>
  <PresentationFormat>Широкоэкранный</PresentationFormat>
  <Paragraphs>156</Paragraphs>
  <Slides>15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Montserrat</vt:lpstr>
      <vt:lpstr>Times New Roman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Екатерина Летушева</dc:creator>
  <cp:keywords/>
  <dc:description/>
  <cp:lastModifiedBy>Екатерина Летушева</cp:lastModifiedBy>
  <cp:revision>21</cp:revision>
  <dcterms:created xsi:type="dcterms:W3CDTF">2024-02-12T07:49:32Z</dcterms:created>
  <dcterms:modified xsi:type="dcterms:W3CDTF">2025-02-25T12:49:13Z</dcterms:modified>
  <cp:category/>
  <dc:identifier/>
  <cp:contentStatus/>
  <dc:language/>
  <cp:version/>
</cp:coreProperties>
</file>